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72" r:id="rId7"/>
    <p:sldId id="262" r:id="rId8"/>
    <p:sldId id="263" r:id="rId9"/>
    <p:sldId id="265" r:id="rId10"/>
    <p:sldId id="266" r:id="rId11"/>
    <p:sldId id="267" r:id="rId12"/>
    <p:sldId id="268" r:id="rId13"/>
    <p:sldId id="273" r:id="rId14"/>
    <p:sldId id="261" r:id="rId15"/>
    <p:sldId id="264" r:id="rId16"/>
    <p:sldId id="269" r:id="rId17"/>
    <p:sldId id="270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F1E74B-2BC3-40FB-A4BA-C7EE1EB463DB}" v="6" dt="2026-04-28T16:29:12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llag Conneely" userId="0d0e8d412fa3f145" providerId="LiveId" clId="{919D39B0-3481-405D-9064-23D0CC2C200F}"/>
    <pc:docChg chg="custSel modSld">
      <pc:chgData name="Nollag Conneely" userId="0d0e8d412fa3f145" providerId="LiveId" clId="{919D39B0-3481-405D-9064-23D0CC2C200F}" dt="2026-05-06T11:58:43.977" v="228" actId="20577"/>
      <pc:docMkLst>
        <pc:docMk/>
      </pc:docMkLst>
      <pc:sldChg chg="modSp mod">
        <pc:chgData name="Nollag Conneely" userId="0d0e8d412fa3f145" providerId="LiveId" clId="{919D39B0-3481-405D-9064-23D0CC2C200F}" dt="2026-04-28T16:26:33.258" v="64" actId="20577"/>
        <pc:sldMkLst>
          <pc:docMk/>
          <pc:sldMk cId="0" sldId="256"/>
        </pc:sldMkLst>
        <pc:spChg chg="mod">
          <ac:chgData name="Nollag Conneely" userId="0d0e8d412fa3f145" providerId="LiveId" clId="{919D39B0-3481-405D-9064-23D0CC2C200F}" dt="2026-04-28T16:26:33.258" v="64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Nollag Conneely" userId="0d0e8d412fa3f145" providerId="LiveId" clId="{919D39B0-3481-405D-9064-23D0CC2C200F}" dt="2026-04-28T16:26:23.990" v="51" actId="20577"/>
          <ac:spMkLst>
            <pc:docMk/>
            <pc:sldMk cId="0" sldId="256"/>
            <ac:spMk id="6" creationId="{00000000-0000-0000-0000-000000000000}"/>
          </ac:spMkLst>
        </pc:spChg>
      </pc:sldChg>
      <pc:sldChg chg="addSp delSp modSp mod">
        <pc:chgData name="Nollag Conneely" userId="0d0e8d412fa3f145" providerId="LiveId" clId="{919D39B0-3481-405D-9064-23D0CC2C200F}" dt="2026-04-28T18:37:29.236" v="175" actId="20577"/>
        <pc:sldMkLst>
          <pc:docMk/>
          <pc:sldMk cId="0" sldId="257"/>
        </pc:sldMkLst>
        <pc:spChg chg="mod">
          <ac:chgData name="Nollag Conneely" userId="0d0e8d412fa3f145" providerId="LiveId" clId="{919D39B0-3481-405D-9064-23D0CC2C200F}" dt="2026-04-28T18:37:15.806" v="160" actId="255"/>
          <ac:spMkLst>
            <pc:docMk/>
            <pc:sldMk cId="0" sldId="257"/>
            <ac:spMk id="2" creationId="{00000000-0000-0000-0000-000000000000}"/>
          </ac:spMkLst>
        </pc:spChg>
        <pc:spChg chg="mod">
          <ac:chgData name="Nollag Conneely" userId="0d0e8d412fa3f145" providerId="LiveId" clId="{919D39B0-3481-405D-9064-23D0CC2C200F}" dt="2026-04-28T18:37:29.236" v="175" actId="20577"/>
          <ac:spMkLst>
            <pc:docMk/>
            <pc:sldMk cId="0" sldId="257"/>
            <ac:spMk id="3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28:32.352" v="139" actId="165"/>
          <ac:spMkLst>
            <pc:docMk/>
            <pc:sldMk cId="0" sldId="257"/>
            <ac:spMk id="20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0:01.971" v="148" actId="20577"/>
          <ac:spMkLst>
            <pc:docMk/>
            <pc:sldMk cId="0" sldId="257"/>
            <ac:spMk id="21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28:32.352" v="139" actId="165"/>
          <ac:spMkLst>
            <pc:docMk/>
            <pc:sldMk cId="0" sldId="257"/>
            <ac:spMk id="22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28:32.352" v="139" actId="165"/>
          <ac:spMkLst>
            <pc:docMk/>
            <pc:sldMk cId="0" sldId="257"/>
            <ac:spMk id="24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0:19.290" v="154" actId="20577"/>
          <ac:spMkLst>
            <pc:docMk/>
            <pc:sldMk cId="0" sldId="257"/>
            <ac:spMk id="25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28:32.352" v="139" actId="165"/>
          <ac:spMkLst>
            <pc:docMk/>
            <pc:sldMk cId="0" sldId="257"/>
            <ac:spMk id="26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0:47.675" v="155" actId="1076"/>
          <ac:spMkLst>
            <pc:docMk/>
            <pc:sldMk cId="0" sldId="257"/>
            <ac:spMk id="32" creationId="{00000000-0000-0000-0000-000000000000}"/>
          </ac:spMkLst>
        </pc:spChg>
        <pc:spChg chg="mod">
          <ac:chgData name="Nollag Conneely" userId="0d0e8d412fa3f145" providerId="LiveId" clId="{919D39B0-3481-405D-9064-23D0CC2C200F}" dt="2026-04-28T16:30:47.675" v="155" actId="1076"/>
          <ac:spMkLst>
            <pc:docMk/>
            <pc:sldMk cId="0" sldId="257"/>
            <ac:spMk id="33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0:47.675" v="155" actId="1076"/>
          <ac:spMkLst>
            <pc:docMk/>
            <pc:sldMk cId="0" sldId="257"/>
            <ac:spMk id="34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1:00.339" v="156" actId="1076"/>
          <ac:spMkLst>
            <pc:docMk/>
            <pc:sldMk cId="0" sldId="257"/>
            <ac:spMk id="36" creationId="{00000000-0000-0000-0000-000000000000}"/>
          </ac:spMkLst>
        </pc:spChg>
        <pc:spChg chg="mod">
          <ac:chgData name="Nollag Conneely" userId="0d0e8d412fa3f145" providerId="LiveId" clId="{919D39B0-3481-405D-9064-23D0CC2C200F}" dt="2026-04-28T16:30:08.516" v="150" actId="20577"/>
          <ac:spMkLst>
            <pc:docMk/>
            <pc:sldMk cId="0" sldId="257"/>
            <ac:spMk id="37" creationId="{00000000-0000-0000-0000-000000000000}"/>
          </ac:spMkLst>
        </pc:spChg>
        <pc:spChg chg="mod topLvl">
          <ac:chgData name="Nollag Conneely" userId="0d0e8d412fa3f145" providerId="LiveId" clId="{919D39B0-3481-405D-9064-23D0CC2C200F}" dt="2026-04-28T16:31:00.339" v="156" actId="1076"/>
          <ac:spMkLst>
            <pc:docMk/>
            <pc:sldMk cId="0" sldId="257"/>
            <ac:spMk id="38" creationId="{00000000-0000-0000-0000-000000000000}"/>
          </ac:spMkLst>
        </pc:spChg>
      </pc:sldChg>
      <pc:sldChg chg="modSp mod">
        <pc:chgData name="Nollag Conneely" userId="0d0e8d412fa3f145" providerId="LiveId" clId="{919D39B0-3481-405D-9064-23D0CC2C200F}" dt="2026-05-06T11:58:43.977" v="228" actId="20577"/>
        <pc:sldMkLst>
          <pc:docMk/>
          <pc:sldMk cId="0" sldId="262"/>
        </pc:sldMkLst>
        <pc:spChg chg="mod">
          <ac:chgData name="Nollag Conneely" userId="0d0e8d412fa3f145" providerId="LiveId" clId="{919D39B0-3481-405D-9064-23D0CC2C200F}" dt="2026-05-06T11:58:43.977" v="228" actId="20577"/>
          <ac:spMkLst>
            <pc:docMk/>
            <pc:sldMk cId="0" sldId="262"/>
            <ac:spMk id="8" creationId="{00000000-0000-0000-0000-000000000000}"/>
          </ac:spMkLst>
        </pc:spChg>
      </pc:sldChg>
      <pc:sldChg chg="modSp mod">
        <pc:chgData name="Nollag Conneely" userId="0d0e8d412fa3f145" providerId="LiveId" clId="{919D39B0-3481-405D-9064-23D0CC2C200F}" dt="2026-04-29T00:05:49.675" v="180" actId="20577"/>
        <pc:sldMkLst>
          <pc:docMk/>
          <pc:sldMk cId="0" sldId="263"/>
        </pc:sldMkLst>
        <pc:spChg chg="mod">
          <ac:chgData name="Nollag Conneely" userId="0d0e8d412fa3f145" providerId="LiveId" clId="{919D39B0-3481-405D-9064-23D0CC2C200F}" dt="2026-04-29T00:05:49.675" v="180" actId="20577"/>
          <ac:spMkLst>
            <pc:docMk/>
            <pc:sldMk cId="0" sldId="263"/>
            <ac:spMk id="17" creationId="{00000000-0000-0000-0000-000000000000}"/>
          </ac:spMkLst>
        </pc:spChg>
      </pc:sldChg>
      <pc:sldChg chg="modSp mod">
        <pc:chgData name="Nollag Conneely" userId="0d0e8d412fa3f145" providerId="LiveId" clId="{919D39B0-3481-405D-9064-23D0CC2C200F}" dt="2026-04-29T00:08:11.799" v="196" actId="20577"/>
        <pc:sldMkLst>
          <pc:docMk/>
          <pc:sldMk cId="0" sldId="265"/>
        </pc:sldMkLst>
        <pc:spChg chg="mod">
          <ac:chgData name="Nollag Conneely" userId="0d0e8d412fa3f145" providerId="LiveId" clId="{919D39B0-3481-405D-9064-23D0CC2C200F}" dt="2026-04-29T00:08:11.799" v="196" actId="20577"/>
          <ac:spMkLst>
            <pc:docMk/>
            <pc:sldMk cId="0" sldId="265"/>
            <ac:spMk id="10" creationId="{00000000-0000-0000-0000-000000000000}"/>
          </ac:spMkLst>
        </pc:spChg>
      </pc:sldChg>
      <pc:sldChg chg="modSp mod">
        <pc:chgData name="Nollag Conneely" userId="0d0e8d412fa3f145" providerId="LiveId" clId="{919D39B0-3481-405D-9064-23D0CC2C200F}" dt="2026-04-29T00:13:01.724" v="219" actId="20577"/>
        <pc:sldMkLst>
          <pc:docMk/>
          <pc:sldMk cId="0" sldId="268"/>
        </pc:sldMkLst>
        <pc:spChg chg="mod">
          <ac:chgData name="Nollag Conneely" userId="0d0e8d412fa3f145" providerId="LiveId" clId="{919D39B0-3481-405D-9064-23D0CC2C200F}" dt="2026-04-29T00:13:01.724" v="219" actId="20577"/>
          <ac:spMkLst>
            <pc:docMk/>
            <pc:sldMk cId="0" sldId="268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74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E166B-05B8-1FC7-62E3-08BF886C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A2559E-26D5-D5C4-5C2F-06C03FA7A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6738D0-A6FD-239D-1159-882F9C5D9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1B2BB-CFE5-8BA0-BFB0-563D1AF6B7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83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E995F-A80E-B221-6593-B3AC7EC5D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A5B59B-81FF-007A-73F3-9B9867F5D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2234F0-4956-6979-A632-95DC15A62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99FC1-2024-E224-5F11-8D771A4253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84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6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DPO WORKSHOP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10515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Classification,</a:t>
            </a:r>
            <a:endParaRPr lang="en-US" sz="5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Records Management,</a:t>
            </a:r>
            <a:endParaRPr lang="en-US" sz="5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Retention &amp; Archiving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822960" y="47548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foundations and an implementation playbook for DPOs in the public and private sector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INTO PRACTICE</a:t>
            </a:r>
            <a:endParaRPr lang="en-US" u="sng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seven-step implementation roadmap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640080" y="173736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34440" y="17830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Mandate &amp; sponsor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242316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executive sponsorship and a written mandate naming the DPO as policy owner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91840" y="155448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0" name="Shape 8"/>
          <p:cNvSpPr/>
          <p:nvPr/>
        </p:nvSpPr>
        <p:spPr>
          <a:xfrm>
            <a:off x="3474720" y="173736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1" name="Text 9"/>
          <p:cNvSpPr/>
          <p:nvPr/>
        </p:nvSpPr>
        <p:spPr>
          <a:xfrm>
            <a:off x="347472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069080" y="17830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Inventory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20440" y="242316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(or refresh) the Record of Processing Activities and information asset register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155448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5" name="Shape 13"/>
          <p:cNvSpPr/>
          <p:nvPr/>
        </p:nvSpPr>
        <p:spPr>
          <a:xfrm>
            <a:off x="6309360" y="173736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6" name="Text 14"/>
          <p:cNvSpPr/>
          <p:nvPr/>
        </p:nvSpPr>
        <p:spPr>
          <a:xfrm>
            <a:off x="630936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903720" y="17830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42316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4-tier model; agree handling rules per tier with InfoSec and Legal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961120" y="155448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0" name="Shape 18"/>
          <p:cNvSpPr/>
          <p:nvPr/>
        </p:nvSpPr>
        <p:spPr>
          <a:xfrm>
            <a:off x="9144000" y="173736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1" name="Text 19"/>
          <p:cNvSpPr/>
          <p:nvPr/>
        </p:nvSpPr>
        <p:spPr>
          <a:xfrm>
            <a:off x="914400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738360" y="17830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Schedule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89720" y="242316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retention schedule; validate against statute, limitation periods, contracts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" y="374904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5" name="Shape 23"/>
          <p:cNvSpPr/>
          <p:nvPr/>
        </p:nvSpPr>
        <p:spPr>
          <a:xfrm>
            <a:off x="640080" y="393192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6" name="Text 24"/>
          <p:cNvSpPr/>
          <p:nvPr/>
        </p:nvSpPr>
        <p:spPr>
          <a:xfrm>
            <a:off x="64008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234440" y="39776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Operationalise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85800" y="461772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systems: labels, DLP, lifecycle policies, backup retention, archive tier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291840" y="374904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30" name="Shape 28"/>
          <p:cNvSpPr/>
          <p:nvPr/>
        </p:nvSpPr>
        <p:spPr>
          <a:xfrm>
            <a:off x="3474720" y="393192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1" name="Text 29"/>
          <p:cNvSpPr/>
          <p:nvPr/>
        </p:nvSpPr>
        <p:spPr>
          <a:xfrm>
            <a:off x="347472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069080" y="39776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 &amp; embed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520440" y="461772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training; embed in onboarding, leaver process, and project gates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126480" y="3749040"/>
            <a:ext cx="2743200" cy="20116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35" name="Shape 33"/>
          <p:cNvSpPr/>
          <p:nvPr/>
        </p:nvSpPr>
        <p:spPr>
          <a:xfrm>
            <a:off x="6309360" y="3931920"/>
            <a:ext cx="502920" cy="50292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6" name="Text 34"/>
          <p:cNvSpPr/>
          <p:nvPr/>
        </p:nvSpPr>
        <p:spPr>
          <a:xfrm>
            <a:off x="630936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903720" y="397764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 &amp; iterate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355080" y="4617720"/>
            <a:ext cx="2468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review; sample testing; report to risk committee; close the loop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READINESS</a:t>
            </a:r>
            <a:endParaRPr lang="en-US" u="sng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gets urgent with Copilot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assistants like Microsoft 365 Copilot, Google Gemini and Claude for Enterprise inherit whatever classification, permission and retention hygiene you already have — and amplify the gaps at machine speed.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2011680"/>
            <a:ext cx="576072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5760720" cy="45720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7" name="Text 5"/>
          <p:cNvSpPr/>
          <p:nvPr/>
        </p:nvSpPr>
        <p:spPr>
          <a:xfrm>
            <a:off x="685800" y="20116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Without classification &amp; retention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846320" y="2103120"/>
            <a:ext cx="1188720" cy="27432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9" name="Text 7"/>
          <p:cNvSpPr/>
          <p:nvPr/>
        </p:nvSpPr>
        <p:spPr>
          <a:xfrm>
            <a:off x="4846320" y="21031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31520" y="260604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surfaces over-permissioned files as 'helpful context' in summaries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Stale 7-year-old draft strategies appear in answers as if current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sensitivity label = no DLP protection on AI-generated outputs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886200"/>
            <a:ext cx="576072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12" name="Shape 10"/>
          <p:cNvSpPr/>
          <p:nvPr/>
        </p:nvSpPr>
        <p:spPr>
          <a:xfrm>
            <a:off x="457200" y="3886200"/>
            <a:ext cx="5760720" cy="457200"/>
          </a:xfrm>
          <a:prstGeom prst="rect">
            <a:avLst/>
          </a:prstGeom>
          <a:solidFill>
            <a:srgbClr val="16A34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685800" y="388620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 classification &amp; retention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846320" y="3977640"/>
            <a:ext cx="1188720" cy="274320"/>
          </a:xfrm>
          <a:prstGeom prst="rect">
            <a:avLst/>
          </a:prstGeom>
          <a:solidFill>
            <a:srgbClr val="16A34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5" name="Text 13"/>
          <p:cNvSpPr/>
          <p:nvPr/>
        </p:nvSpPr>
        <p:spPr>
          <a:xfrm>
            <a:off x="4846320" y="39776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31520" y="4480560"/>
            <a:ext cx="53035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labels propagate from source to AI output (encryption, watermarks)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Restricted data excluded from Copilot indexing by policy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Disposed records cannot resurface — they no longer exist to be ingested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0" y="2011680"/>
            <a:ext cx="5303520" cy="10972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8" name="Shape 16"/>
          <p:cNvSpPr/>
          <p:nvPr/>
        </p:nvSpPr>
        <p:spPr>
          <a:xfrm>
            <a:off x="6400800" y="2011680"/>
            <a:ext cx="91440" cy="109728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9" name="Text 17"/>
          <p:cNvSpPr/>
          <p:nvPr/>
        </p:nvSpPr>
        <p:spPr>
          <a:xfrm>
            <a:off x="6629400" y="210312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Permission sprawl becomes data leak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242316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does not bypass permissions — it exposes them. Every shared SharePoint site, every 'Anyone with the link' file becomes an AI-discoverable source for the wider org.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0" y="3246120"/>
            <a:ext cx="5303520" cy="10972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2" name="Shape 20"/>
          <p:cNvSpPr/>
          <p:nvPr/>
        </p:nvSpPr>
        <p:spPr>
          <a:xfrm>
            <a:off x="6400800" y="3246120"/>
            <a:ext cx="91440" cy="109728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3" name="Text 21"/>
          <p:cNvSpPr/>
          <p:nvPr/>
        </p:nvSpPr>
        <p:spPr>
          <a:xfrm>
            <a:off x="6629400" y="333756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Stale data poisons answers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629400" y="365760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retention discipline, AI cites 5-year-old policies, superseded contract terms and former employees' drafts as authoritative — fast, fluent, and wrong.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0" y="4480560"/>
            <a:ext cx="5303520" cy="10972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6" name="Shape 24"/>
          <p:cNvSpPr/>
          <p:nvPr/>
        </p:nvSpPr>
        <p:spPr>
          <a:xfrm>
            <a:off x="6400800" y="4480560"/>
            <a:ext cx="91440" cy="109728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7" name="Text 25"/>
          <p:cNvSpPr/>
          <p:nvPr/>
        </p:nvSpPr>
        <p:spPr>
          <a:xfrm>
            <a:off x="6629400" y="457200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Special-category data in transcripts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629400" y="489204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 9 health data, criminal data, or HR investigation notes summarised into a meeting recap is a personal data breach — generated, distributed and logged in seconds.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5852160"/>
            <a:ext cx="11247120" cy="502920"/>
          </a:xfrm>
          <a:prstGeom prst="rect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0" name="Shape 28"/>
          <p:cNvSpPr/>
          <p:nvPr/>
        </p:nvSpPr>
        <p:spPr>
          <a:xfrm>
            <a:off x="457200" y="5852160"/>
            <a:ext cx="91440" cy="5029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1" name="Text 29"/>
          <p:cNvSpPr/>
          <p:nvPr/>
        </p:nvSpPr>
        <p:spPr>
          <a:xfrm>
            <a:off x="685800" y="585216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Copilot inherits your classification, permission and retention failures — and amplifies them at machine speed.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WINS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420624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IE" sz="32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a DPO is starting from scratch, the rough order of operations 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298448"/>
            <a:ext cx="1106424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91440" cy="7315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Shape 4"/>
          <p:cNvSpPr/>
          <p:nvPr/>
        </p:nvSpPr>
        <p:spPr>
          <a:xfrm>
            <a:off x="685800" y="1463040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7" name="Text 5"/>
          <p:cNvSpPr/>
          <p:nvPr/>
        </p:nvSpPr>
        <p:spPr>
          <a:xfrm>
            <a:off x="685800" y="1463040"/>
            <a:ext cx="457200" cy="430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1371600"/>
            <a:ext cx="10058400" cy="30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the label taxonomy with InfoSec and Legal (typically 3–5 top-level labels with optional sub-labels)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212848"/>
            <a:ext cx="1106424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1" name="Shape 9"/>
          <p:cNvSpPr/>
          <p:nvPr/>
        </p:nvSpPr>
        <p:spPr>
          <a:xfrm>
            <a:off x="457200" y="2212848"/>
            <a:ext cx="91440" cy="7315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2" name="Shape 10"/>
          <p:cNvSpPr/>
          <p:nvPr/>
        </p:nvSpPr>
        <p:spPr>
          <a:xfrm>
            <a:off x="685800" y="2377440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685800" y="2377440"/>
            <a:ext cx="457200" cy="430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2286000"/>
            <a:ext cx="10058400" cy="30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the labels in the Purview portal — name, description, colour, scope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3127248"/>
            <a:ext cx="1106424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7" name="Shape 15"/>
          <p:cNvSpPr/>
          <p:nvPr/>
        </p:nvSpPr>
        <p:spPr>
          <a:xfrm>
            <a:off x="457200" y="3127248"/>
            <a:ext cx="91440" cy="7315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8" name="Shape 16"/>
          <p:cNvSpPr/>
          <p:nvPr/>
        </p:nvSpPr>
        <p:spPr>
          <a:xfrm>
            <a:off x="685800" y="3291840"/>
            <a:ext cx="457200" cy="43030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9" name="Text 17"/>
          <p:cNvSpPr/>
          <p:nvPr/>
        </p:nvSpPr>
        <p:spPr>
          <a:xfrm>
            <a:off x="685800" y="3291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0160" y="3200400"/>
            <a:ext cx="10058400" cy="30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Bind protection settings (encryption, marking, site settings)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57200" y="4041648"/>
            <a:ext cx="1106424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3" name="Shape 21"/>
          <p:cNvSpPr/>
          <p:nvPr/>
        </p:nvSpPr>
        <p:spPr>
          <a:xfrm>
            <a:off x="457200" y="4041648"/>
            <a:ext cx="91440" cy="7315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4" name="Shape 22"/>
          <p:cNvSpPr/>
          <p:nvPr/>
        </p:nvSpPr>
        <p:spPr>
          <a:xfrm>
            <a:off x="685800" y="4206240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5" name="Text 23"/>
          <p:cNvSpPr/>
          <p:nvPr/>
        </p:nvSpPr>
        <p:spPr>
          <a:xfrm>
            <a:off x="685800" y="4182573"/>
            <a:ext cx="457200" cy="430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80160" y="4114800"/>
            <a:ext cx="10058400" cy="30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via a label policy to a pilot group of users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77240" y="5376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96F09FB-F6BD-D0E7-85F4-FE4D7EB713C0}"/>
              </a:ext>
            </a:extLst>
          </p:cNvPr>
          <p:cNvGrpSpPr/>
          <p:nvPr/>
        </p:nvGrpSpPr>
        <p:grpSpPr>
          <a:xfrm>
            <a:off x="457200" y="4956048"/>
            <a:ext cx="11064240" cy="731520"/>
            <a:chOff x="457200" y="4956048"/>
            <a:chExt cx="11064240" cy="731520"/>
          </a:xfrm>
        </p:grpSpPr>
        <p:sp>
          <p:nvSpPr>
            <p:cNvPr id="28" name="Shape 26"/>
            <p:cNvSpPr/>
            <p:nvPr/>
          </p:nvSpPr>
          <p:spPr>
            <a:xfrm>
              <a:off x="457200" y="4956048"/>
              <a:ext cx="11064240" cy="7315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9" name="Shape 27"/>
            <p:cNvSpPr/>
            <p:nvPr/>
          </p:nvSpPr>
          <p:spPr>
            <a:xfrm>
              <a:off x="457200" y="4956048"/>
              <a:ext cx="91440" cy="731520"/>
            </a:xfrm>
            <a:prstGeom prst="rect">
              <a:avLst/>
            </a:prstGeom>
            <a:solidFill>
              <a:srgbClr val="F2A65A"/>
            </a:solidFill>
            <a:ln/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Shape 28"/>
            <p:cNvSpPr/>
            <p:nvPr/>
          </p:nvSpPr>
          <p:spPr>
            <a:xfrm>
              <a:off x="685800" y="5120640"/>
              <a:ext cx="457200" cy="430306"/>
            </a:xfrm>
            <a:prstGeom prst="ellipse">
              <a:avLst/>
            </a:prstGeom>
            <a:solidFill>
              <a:srgbClr val="21295C"/>
            </a:solidFill>
            <a:ln/>
          </p:spPr>
          <p:txBody>
            <a:bodyPr/>
            <a:lstStyle/>
            <a:p>
              <a:endParaRPr lang="en-IE"/>
            </a:p>
          </p:txBody>
        </p:sp>
        <p:sp>
          <p:nvSpPr>
            <p:cNvPr id="32" name="Text 30"/>
            <p:cNvSpPr/>
            <p:nvPr/>
          </p:nvSpPr>
          <p:spPr>
            <a:xfrm>
              <a:off x="1280160" y="5029200"/>
              <a:ext cx="10058400" cy="30121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GB" sz="1400" b="1" dirty="0">
                  <a:solidFill>
                    <a:srgbClr val="21295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Add auto-labelling conditions for high-confidence patterns (e.g. PPS numbers → Confidential)</a:t>
              </a:r>
            </a:p>
            <a:p>
              <a:pPr marL="0" indent="0">
                <a:buNone/>
              </a:pPr>
              <a:endParaRPr lang="en-US" sz="1400" dirty="0"/>
            </a:p>
          </p:txBody>
        </p:sp>
        <p:sp>
          <p:nvSpPr>
            <p:cNvPr id="38" name="Text 23">
              <a:extLst>
                <a:ext uri="{FF2B5EF4-FFF2-40B4-BE49-F238E27FC236}">
                  <a16:creationId xmlns:a16="http://schemas.microsoft.com/office/drawing/2014/main" id="{89F355ED-D580-CC88-5120-3029C04146C1}"/>
                </a:ext>
              </a:extLst>
            </p:cNvPr>
            <p:cNvSpPr/>
            <p:nvPr/>
          </p:nvSpPr>
          <p:spPr>
            <a:xfrm>
              <a:off x="685800" y="5057954"/>
              <a:ext cx="457200" cy="4303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eorgia" pitchFamily="34" charset="0"/>
                </a:rPr>
                <a:t>5</a:t>
              </a:r>
              <a:endParaRPr lang="en-US" sz="1600" dirty="0"/>
            </a:p>
          </p:txBody>
        </p:sp>
      </p:grpSp>
      <p:sp>
        <p:nvSpPr>
          <p:cNvPr id="41" name="Shape 26">
            <a:extLst>
              <a:ext uri="{FF2B5EF4-FFF2-40B4-BE49-F238E27FC236}">
                <a16:creationId xmlns:a16="http://schemas.microsoft.com/office/drawing/2014/main" id="{9EBC53EA-A80E-81EC-24F0-4701C89895E8}"/>
              </a:ext>
            </a:extLst>
          </p:cNvPr>
          <p:cNvSpPr/>
          <p:nvPr/>
        </p:nvSpPr>
        <p:spPr>
          <a:xfrm>
            <a:off x="457200" y="5832348"/>
            <a:ext cx="1106424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42" name="Shape 27">
            <a:extLst>
              <a:ext uri="{FF2B5EF4-FFF2-40B4-BE49-F238E27FC236}">
                <a16:creationId xmlns:a16="http://schemas.microsoft.com/office/drawing/2014/main" id="{723B7AEB-C776-5CA9-74B8-EF758E2A7EDD}"/>
              </a:ext>
            </a:extLst>
          </p:cNvPr>
          <p:cNvSpPr/>
          <p:nvPr/>
        </p:nvSpPr>
        <p:spPr>
          <a:xfrm>
            <a:off x="457200" y="5832348"/>
            <a:ext cx="91440" cy="73152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43" name="Shape 28">
            <a:extLst>
              <a:ext uri="{FF2B5EF4-FFF2-40B4-BE49-F238E27FC236}">
                <a16:creationId xmlns:a16="http://schemas.microsoft.com/office/drawing/2014/main" id="{59DDF17C-B26E-3D36-1D55-E88453F342B5}"/>
              </a:ext>
            </a:extLst>
          </p:cNvPr>
          <p:cNvSpPr/>
          <p:nvPr/>
        </p:nvSpPr>
        <p:spPr>
          <a:xfrm>
            <a:off x="685800" y="5996940"/>
            <a:ext cx="457200" cy="43030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44" name="Text 30">
            <a:extLst>
              <a:ext uri="{FF2B5EF4-FFF2-40B4-BE49-F238E27FC236}">
                <a16:creationId xmlns:a16="http://schemas.microsoft.com/office/drawing/2014/main" id="{65AF865E-5D0D-1DCD-579C-207731C0D777}"/>
              </a:ext>
            </a:extLst>
          </p:cNvPr>
          <p:cNvSpPr/>
          <p:nvPr/>
        </p:nvSpPr>
        <p:spPr>
          <a:xfrm>
            <a:off x="1280160" y="5905500"/>
            <a:ext cx="10058400" cy="30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 out broadly with training; review usage analytics in the Purview portal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5" name="Text 23">
            <a:extLst>
              <a:ext uri="{FF2B5EF4-FFF2-40B4-BE49-F238E27FC236}">
                <a16:creationId xmlns:a16="http://schemas.microsoft.com/office/drawing/2014/main" id="{3B099286-4997-6C30-DB5F-6E2A24EE21FD}"/>
              </a:ext>
            </a:extLst>
          </p:cNvPr>
          <p:cNvSpPr/>
          <p:nvPr/>
        </p:nvSpPr>
        <p:spPr>
          <a:xfrm>
            <a:off x="685800" y="5934254"/>
            <a:ext cx="457200" cy="430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</a:rPr>
              <a:t>6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82572-E1D1-486A-2A7E-22726BB94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EFC5869-C1D4-C1B9-9C4D-07B83B7E632E}"/>
              </a:ext>
            </a:extLst>
          </p:cNvPr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WINS</a:t>
            </a:r>
            <a:endParaRPr lang="en-US" sz="11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7643744-EE60-280E-A0A9-0EC23518AA24}"/>
              </a:ext>
            </a:extLst>
          </p:cNvPr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things you can do on Monday morning</a:t>
            </a:r>
            <a:endParaRPr lang="en-US" sz="3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21DDFE3-C1CD-7117-5F72-3F2A5EEC483B}"/>
              </a:ext>
            </a:extLst>
          </p:cNvPr>
          <p:cNvSpPr/>
          <p:nvPr/>
        </p:nvSpPr>
        <p:spPr>
          <a:xfrm>
            <a:off x="548640" y="15544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696DDFB-1566-E2E8-9A71-5FA2A8EBEE88}"/>
              </a:ext>
            </a:extLst>
          </p:cNvPr>
          <p:cNvSpPr/>
          <p:nvPr/>
        </p:nvSpPr>
        <p:spPr>
          <a:xfrm>
            <a:off x="548640" y="15544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5A9A77E-E2B9-A6B3-5AB1-7A7455AE0D83}"/>
              </a:ext>
            </a:extLst>
          </p:cNvPr>
          <p:cNvSpPr/>
          <p:nvPr/>
        </p:nvSpPr>
        <p:spPr>
          <a:xfrm>
            <a:off x="777240" y="17190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DBE06CB-A078-FCEE-B374-9FF636962E15}"/>
              </a:ext>
            </a:extLst>
          </p:cNvPr>
          <p:cNvSpPr/>
          <p:nvPr/>
        </p:nvSpPr>
        <p:spPr>
          <a:xfrm>
            <a:off x="777240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BD65F31-90DD-B095-A642-342AF301D1C6}"/>
              </a:ext>
            </a:extLst>
          </p:cNvPr>
          <p:cNvSpPr/>
          <p:nvPr/>
        </p:nvSpPr>
        <p:spPr>
          <a:xfrm>
            <a:off x="1371600" y="16276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your top three highest-risk records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6C6B1A5-93BA-954D-197F-0797F0AC8369}"/>
              </a:ext>
            </a:extLst>
          </p:cNvPr>
          <p:cNvSpPr/>
          <p:nvPr/>
        </p:nvSpPr>
        <p:spPr>
          <a:xfrm>
            <a:off x="1371600" y="19476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Special-category data, financial data, customer credentials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C6B7ECF-47D8-5546-210E-B917C723CF75}"/>
              </a:ext>
            </a:extLst>
          </p:cNvPr>
          <p:cNvSpPr/>
          <p:nvPr/>
        </p:nvSpPr>
        <p:spPr>
          <a:xfrm>
            <a:off x="548640" y="24688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A604A390-C4DD-A3BB-870A-A8380C5DD15D}"/>
              </a:ext>
            </a:extLst>
          </p:cNvPr>
          <p:cNvSpPr/>
          <p:nvPr/>
        </p:nvSpPr>
        <p:spPr>
          <a:xfrm>
            <a:off x="548640" y="24688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2B41C8A-D4BC-7D73-C131-D64F72408CC1}"/>
              </a:ext>
            </a:extLst>
          </p:cNvPr>
          <p:cNvSpPr/>
          <p:nvPr/>
        </p:nvSpPr>
        <p:spPr>
          <a:xfrm>
            <a:off x="777240" y="26334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A19E033-C9CF-7F0D-79A2-D5E6FD50F388}"/>
              </a:ext>
            </a:extLst>
          </p:cNvPr>
          <p:cNvSpPr/>
          <p:nvPr/>
        </p:nvSpPr>
        <p:spPr>
          <a:xfrm>
            <a:off x="777240" y="26334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D3AFB44-2F50-4635-1937-61BDF629B023}"/>
              </a:ext>
            </a:extLst>
          </p:cNvPr>
          <p:cNvSpPr/>
          <p:nvPr/>
        </p:nvSpPr>
        <p:spPr>
          <a:xfrm>
            <a:off x="1371600" y="25420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single retention pilot</a:t>
            </a:r>
            <a:endParaRPr lang="en-US" sz="14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867B08FE-C3DF-43EF-3091-E3AA8AE1B44F}"/>
              </a:ext>
            </a:extLst>
          </p:cNvPr>
          <p:cNvSpPr/>
          <p:nvPr/>
        </p:nvSpPr>
        <p:spPr>
          <a:xfrm>
            <a:off x="1371600" y="28620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record type, one system — prove it end-to-end</a:t>
            </a:r>
            <a:endParaRPr lang="en-US" sz="12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56AA11B3-A73D-A458-774C-EC7A86D31C4B}"/>
              </a:ext>
            </a:extLst>
          </p:cNvPr>
          <p:cNvSpPr/>
          <p:nvPr/>
        </p:nvSpPr>
        <p:spPr>
          <a:xfrm>
            <a:off x="548640" y="33832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F6B4AAF7-3D00-7266-6E63-0B02A28BB73D}"/>
              </a:ext>
            </a:extLst>
          </p:cNvPr>
          <p:cNvSpPr/>
          <p:nvPr/>
        </p:nvSpPr>
        <p:spPr>
          <a:xfrm>
            <a:off x="548640" y="33832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F19B991D-C1FE-0E8F-BF31-E98E2404C6AA}"/>
              </a:ext>
            </a:extLst>
          </p:cNvPr>
          <p:cNvSpPr/>
          <p:nvPr/>
        </p:nvSpPr>
        <p:spPr>
          <a:xfrm>
            <a:off x="777240" y="35478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59103FB-94AD-1E09-3371-05AD1C1214E4}"/>
              </a:ext>
            </a:extLst>
          </p:cNvPr>
          <p:cNvSpPr/>
          <p:nvPr/>
        </p:nvSpPr>
        <p:spPr>
          <a:xfrm>
            <a:off x="777240" y="35478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BAEDBC70-6522-03C1-29F5-3723C3773F04}"/>
              </a:ext>
            </a:extLst>
          </p:cNvPr>
          <p:cNvSpPr/>
          <p:nvPr/>
        </p:nvSpPr>
        <p:spPr>
          <a:xfrm>
            <a:off x="1371600" y="34564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a basic 4-tier classification model</a:t>
            </a:r>
            <a:endParaRPr lang="en-US" sz="14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CBF49B99-7857-00AF-C0C1-029AB066E1D4}"/>
              </a:ext>
            </a:extLst>
          </p:cNvPr>
          <p:cNvSpPr/>
          <p:nvPr/>
        </p:nvSpPr>
        <p:spPr>
          <a:xfrm>
            <a:off x="1371600" y="37764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a one-page guide changes behaviour quickly</a:t>
            </a:r>
            <a:endParaRPr lang="en-US"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C65A62A5-84A6-F958-3815-309D37F59C64}"/>
              </a:ext>
            </a:extLst>
          </p:cNvPr>
          <p:cNvSpPr/>
          <p:nvPr/>
        </p:nvSpPr>
        <p:spPr>
          <a:xfrm>
            <a:off x="548640" y="42976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6506A182-EDBC-D8F1-2D6C-C94AA3307E42}"/>
              </a:ext>
            </a:extLst>
          </p:cNvPr>
          <p:cNvSpPr/>
          <p:nvPr/>
        </p:nvSpPr>
        <p:spPr>
          <a:xfrm>
            <a:off x="548640" y="42976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82712657-5BEF-93E8-748E-4130C374A38B}"/>
              </a:ext>
            </a:extLst>
          </p:cNvPr>
          <p:cNvSpPr/>
          <p:nvPr/>
        </p:nvSpPr>
        <p:spPr>
          <a:xfrm>
            <a:off x="777240" y="44622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0B7AF0B6-0FF8-7983-A108-C4D2A2164FE5}"/>
              </a:ext>
            </a:extLst>
          </p:cNvPr>
          <p:cNvSpPr/>
          <p:nvPr/>
        </p:nvSpPr>
        <p:spPr>
          <a:xfrm>
            <a:off x="777240" y="4462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C67E6F8-56AD-3885-555C-E86E3DE1E676}"/>
              </a:ext>
            </a:extLst>
          </p:cNvPr>
          <p:cNvSpPr/>
          <p:nvPr/>
        </p:nvSpPr>
        <p:spPr>
          <a:xfrm>
            <a:off x="1371600" y="43708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one orphan dataset</a:t>
            </a:r>
            <a:endParaRPr lang="en-US" sz="14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83B6CFFE-BB81-6456-1BCC-7F61BC5C252E}"/>
              </a:ext>
            </a:extLst>
          </p:cNvPr>
          <p:cNvSpPr/>
          <p:nvPr/>
        </p:nvSpPr>
        <p:spPr>
          <a:xfrm>
            <a:off x="1371600" y="46908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old SharePoint, a shared mailbox, an exited employee's drive. Identify the end-state</a:t>
            </a:r>
            <a:endParaRPr lang="en-US" sz="120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F2F6FCC8-7809-9954-3645-719B73892174}"/>
              </a:ext>
            </a:extLst>
          </p:cNvPr>
          <p:cNvSpPr/>
          <p:nvPr/>
        </p:nvSpPr>
        <p:spPr>
          <a:xfrm>
            <a:off x="548640" y="52120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AE4BE5FB-A120-ECE5-7A5C-A895EE675AED}"/>
              </a:ext>
            </a:extLst>
          </p:cNvPr>
          <p:cNvSpPr/>
          <p:nvPr/>
        </p:nvSpPr>
        <p:spPr>
          <a:xfrm>
            <a:off x="548640" y="52120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EDD5957F-E32B-E91F-D884-DB577C44281F}"/>
              </a:ext>
            </a:extLst>
          </p:cNvPr>
          <p:cNvSpPr/>
          <p:nvPr/>
        </p:nvSpPr>
        <p:spPr>
          <a:xfrm>
            <a:off x="777240" y="53766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04CBE611-7D5C-94CD-1301-157F0CD0B911}"/>
              </a:ext>
            </a:extLst>
          </p:cNvPr>
          <p:cNvSpPr/>
          <p:nvPr/>
        </p:nvSpPr>
        <p:spPr>
          <a:xfrm>
            <a:off x="777240" y="5376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A388F08E-F90B-2D5F-84A8-519D484E7806}"/>
              </a:ext>
            </a:extLst>
          </p:cNvPr>
          <p:cNvSpPr/>
          <p:nvPr/>
        </p:nvSpPr>
        <p:spPr>
          <a:xfrm>
            <a:off x="1371600" y="52852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the first disposal review</a:t>
            </a:r>
            <a:endParaRPr lang="en-US" sz="14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998366A1-3C22-F70C-14BC-4E9F31DADE26}"/>
              </a:ext>
            </a:extLst>
          </p:cNvPr>
          <p:cNvSpPr/>
          <p:nvPr/>
        </p:nvSpPr>
        <p:spPr>
          <a:xfrm>
            <a:off x="1371600" y="56052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invite, named owner, deletion log template</a:t>
            </a:r>
            <a:endParaRPr lang="en-US" sz="12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75D03DF3-CEC1-6778-E884-5FA3E9D59B90}"/>
              </a:ext>
            </a:extLst>
          </p:cNvPr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BD750B44-62A9-5ED6-A391-338CBA0F2890}"/>
              </a:ext>
            </a:extLst>
          </p:cNvPr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50309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1  •  5 MINUTES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Classify these records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5029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pairs. Use the four-tier model.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record, agree the tier and one handling rule.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any record where the tier depends on context.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debrief 2-3 examples together.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852160" y="1554480"/>
            <a:ext cx="5852160" cy="475488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7" name="Shape 5"/>
          <p:cNvSpPr/>
          <p:nvPr/>
        </p:nvSpPr>
        <p:spPr>
          <a:xfrm>
            <a:off x="5852160" y="1554480"/>
            <a:ext cx="73152" cy="475488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8" name="Text 6"/>
          <p:cNvSpPr/>
          <p:nvPr/>
        </p:nvSpPr>
        <p:spPr>
          <a:xfrm>
            <a:off x="6080760" y="1691640"/>
            <a:ext cx="5532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Records to classify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126480" y="219456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0" name="Text 8"/>
          <p:cNvSpPr/>
          <p:nvPr/>
        </p:nvSpPr>
        <p:spPr>
          <a:xfrm>
            <a:off x="6126480" y="21945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537960" y="214884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report PDF on the company website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269748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6126480" y="26974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537960" y="265176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Spreadsheet of employee salaries and PPS numbers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320040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6" name="Text 14"/>
          <p:cNvSpPr/>
          <p:nvPr/>
        </p:nvSpPr>
        <p:spPr>
          <a:xfrm>
            <a:off x="6126480" y="32004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37960" y="315468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CCTV footage of the staff car park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126480" y="370332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9" name="Text 17"/>
          <p:cNvSpPr/>
          <p:nvPr/>
        </p:nvSpPr>
        <p:spPr>
          <a:xfrm>
            <a:off x="6126480" y="37033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37960" y="365760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support tickets containing names and emails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26480" y="420624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2" name="Text 20"/>
          <p:cNvSpPr/>
          <p:nvPr/>
        </p:nvSpPr>
        <p:spPr>
          <a:xfrm>
            <a:off x="6126480" y="420624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537960" y="416052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minutes discussing a possible acquisition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26480" y="470916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5" name="Text 23"/>
          <p:cNvSpPr/>
          <p:nvPr/>
        </p:nvSpPr>
        <p:spPr>
          <a:xfrm>
            <a:off x="6126480" y="47091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537960" y="466344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Occupational health report for an employee on long-term leave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126480" y="521208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8" name="Text 26"/>
          <p:cNvSpPr/>
          <p:nvPr/>
        </p:nvSpPr>
        <p:spPr>
          <a:xfrm>
            <a:off x="6126480" y="5212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537960" y="516636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of suppliers with addresses and phone numbers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126480" y="5715000"/>
            <a:ext cx="292608" cy="292608"/>
          </a:xfrm>
          <a:prstGeom prst="ellipse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31" name="Text 29"/>
          <p:cNvSpPr/>
          <p:nvPr/>
        </p:nvSpPr>
        <p:spPr>
          <a:xfrm>
            <a:off x="6126480" y="57150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537960" y="5669280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Penetration-test report identifying unpatched vulnerabilities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2  •  5 MINUTES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Draft a retention schedule row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55448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record type from your own organisation. Complete every column. Bring it back for debrief.</a:t>
            </a:r>
            <a:endParaRPr lang="en-US" sz="14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194560"/>
          <a:ext cx="11247120" cy="164592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Record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Classification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Legal basis / driver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Retention period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Trigger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Disposal method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DC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411480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Helpful questions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40080" y="4526280"/>
            <a:ext cx="109728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law, regulation or contractual term sets the floor?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latest possible legal claim you'd want the record for?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trigger the creation date, the closure date, or end of relationship?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runs the disposal and how is it evidenced?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FA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6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TO YOU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828800"/>
            <a:ext cx="10515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Questions, debates,</a:t>
            </a:r>
            <a:endParaRPr lang="en-US" sz="5600" dirty="0"/>
          </a:p>
          <a:p>
            <a:pPr marL="0" indent="0"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awkward edge cases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822960" y="46634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forward the records, controls, or scenarios that don't fit neatly. Those are the ones we learn from.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&amp; RESOURCES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Take it forward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things to take away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411480" cy="411480"/>
          </a:xfrm>
          <a:prstGeom prst="ellipse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640080" y="21031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205740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is the glue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242316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connects policy to system controls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3291840"/>
            <a:ext cx="411480" cy="411480"/>
          </a:xfrm>
          <a:prstGeom prst="ellipse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0" name="Text 8"/>
          <p:cNvSpPr/>
          <p:nvPr/>
        </p:nvSpPr>
        <p:spPr>
          <a:xfrm>
            <a:off x="640080" y="3291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32461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is a discipline, not a document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88720" y="36118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Schedules without disposal evidence don't count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4480560"/>
            <a:ext cx="411480" cy="411480"/>
          </a:xfrm>
          <a:prstGeom prst="ellipse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4" name="Text 12"/>
          <p:cNvSpPr/>
          <p:nvPr/>
        </p:nvSpPr>
        <p:spPr>
          <a:xfrm>
            <a:off x="640080" y="4480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44348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Archiving is risk transfer, not risk removal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88720" y="48006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you keep, you must protect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0" y="155448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Further reading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400800" y="2011680"/>
            <a:ext cx="5212080" cy="38404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9" name="Shape 17"/>
          <p:cNvSpPr/>
          <p:nvPr/>
        </p:nvSpPr>
        <p:spPr>
          <a:xfrm>
            <a:off x="6400800" y="2011680"/>
            <a:ext cx="73152" cy="384048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0" name="Text 18"/>
          <p:cNvSpPr/>
          <p:nvPr/>
        </p:nvSpPr>
        <p:spPr>
          <a:xfrm>
            <a:off x="6629400" y="2194560"/>
            <a:ext cx="49377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Protection Commission (DPC) — guidance on retention and storage limitation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 27001 Annex A.5.10 / A.5.11 — information classification &amp; handling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15489 — Records management principles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EDPB Guidelines 4/2019 on Article 25 (Data protection by design and default)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Archives Act 1986 (public sector); IPRT and Public Records Office sectoral schedules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Worksheets accompany this deck — use the participant pack to run the exercises and capture results.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u="sng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we're heading!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05840" y="155448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965960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9" name="Text 7"/>
          <p:cNvSpPr/>
          <p:nvPr/>
        </p:nvSpPr>
        <p:spPr>
          <a:xfrm>
            <a:off x="548640" y="19659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05840" y="19659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pillars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377440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548640" y="23774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05840" y="237744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classification basics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27889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2742438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1" name="Text 19"/>
          <p:cNvSpPr/>
          <p:nvPr/>
        </p:nvSpPr>
        <p:spPr>
          <a:xfrm>
            <a:off x="548640" y="274243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05840" y="2742438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management lifecycle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" y="3153918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5" name="Text 23"/>
          <p:cNvSpPr/>
          <p:nvPr/>
        </p:nvSpPr>
        <p:spPr>
          <a:xfrm>
            <a:off x="548640" y="315391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05840" y="3153918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retention schedule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548640" y="3544443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3" name="Text 31"/>
          <p:cNvSpPr/>
          <p:nvPr/>
        </p:nvSpPr>
        <p:spPr>
          <a:xfrm>
            <a:off x="548640" y="3544443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005840" y="3544443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Archiving vs deletion + roadmap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48640" y="3936492"/>
            <a:ext cx="310896" cy="310896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7" name="Text 35"/>
          <p:cNvSpPr/>
          <p:nvPr/>
        </p:nvSpPr>
        <p:spPr>
          <a:xfrm>
            <a:off x="569976" y="39303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05840" y="3936492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and close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7863840" y="1554480"/>
            <a:ext cx="3840480" cy="384048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41" name="Shape 39"/>
          <p:cNvSpPr/>
          <p:nvPr/>
        </p:nvSpPr>
        <p:spPr>
          <a:xfrm>
            <a:off x="7863840" y="1554480"/>
            <a:ext cx="73152" cy="384048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42" name="Text 40"/>
          <p:cNvSpPr/>
          <p:nvPr/>
        </p:nvSpPr>
        <p:spPr>
          <a:xfrm>
            <a:off x="8092440" y="16916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Ground rules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092440" y="2194560"/>
            <a:ext cx="352044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 are illustrative — Irish/EU GDPR baseline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Public-sector retention may be set by statute; private-sector by policy and limitation periods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Worksheets are yours to keep and adapt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questions whenever they arise — don't save them up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classification, retention and archiving matter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3474720" cy="320040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640080" y="1645920"/>
            <a:ext cx="3474720" cy="164592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914400" y="20116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065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Art. 5(1)(e)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914400" y="301752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limitation: a binding GDPR principle, not a soft target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89120" y="1645920"/>
            <a:ext cx="3474720" cy="320040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9" name="Shape 7"/>
          <p:cNvSpPr/>
          <p:nvPr/>
        </p:nvSpPr>
        <p:spPr>
          <a:xfrm>
            <a:off x="4389120" y="1645920"/>
            <a:ext cx="3474720" cy="164592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0" name="Text 8"/>
          <p:cNvSpPr/>
          <p:nvPr/>
        </p:nvSpPr>
        <p:spPr>
          <a:xfrm>
            <a:off x="4663440" y="20116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1C729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€1.2bn+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4663440" y="301752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GDPR fines have repeatedly cited inadequate retention and access controls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1645920"/>
            <a:ext cx="3474720" cy="320040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  <a:effectLst>
            <a:outerShdw blurRad="101600" dist="25400" dir="54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13" name="Shape 11"/>
          <p:cNvSpPr/>
          <p:nvPr/>
        </p:nvSpPr>
        <p:spPr>
          <a:xfrm>
            <a:off x="8138160" y="1645920"/>
            <a:ext cx="3474720" cy="164592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4" name="Text 12"/>
          <p:cNvSpPr/>
          <p:nvPr/>
        </p:nvSpPr>
        <p:spPr>
          <a:xfrm>
            <a:off x="8412480" y="20116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F2A6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70%+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8412480" y="301752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breach cost reduction comes from minimisation and timely deletion (industry studies)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521208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+ retention + archiving aren't paperwork — they are the operational mechanics of GDPR Articles 5, 17, 25 and 32.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PILLARS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pillars, one programme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914400" cy="91440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783080" y="16002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Classification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783080" y="201168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information by sensitivity and business impact so handling rules can be applied. Auto V Manual / Client side V Server side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2651760"/>
            <a:ext cx="914400" cy="9144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9" name="Text 7"/>
          <p:cNvSpPr/>
          <p:nvPr/>
        </p:nvSpPr>
        <p:spPr>
          <a:xfrm>
            <a:off x="640080" y="26517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783080" y="269748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Records management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83080" y="310896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data as a record: know what it is, who owns it, where it lives, and what state in its life it is in.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749040"/>
            <a:ext cx="914400" cy="91440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640080" y="37490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783080" y="379476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Retention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83080" y="420624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records exactly as long as needed — no shorter (legal duty), no longer (storage limitation).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4846320"/>
            <a:ext cx="914400" cy="914400"/>
          </a:xfrm>
          <a:prstGeom prst="rect">
            <a:avLst/>
          </a:prstGeom>
          <a:solidFill>
            <a:srgbClr val="9333E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7" name="Text 15"/>
          <p:cNvSpPr/>
          <p:nvPr/>
        </p:nvSpPr>
        <p:spPr>
          <a:xfrm>
            <a:off x="640080" y="484632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783080" y="489204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Archiving &amp; disposal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783080" y="530352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inactive records to a safe long-term store; destroy securely when retention expires.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1 — CLASSIFICATION</a:t>
            </a:r>
            <a:endParaRPr lang="en-US" u="sng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practical four-tier classification model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97480" cy="42976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2697480" cy="640080"/>
          </a:xfrm>
          <a:prstGeom prst="rect">
            <a:avLst/>
          </a:prstGeom>
          <a:solidFill>
            <a:srgbClr val="4ADE80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640080" y="1554480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RULE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260604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restriction; freely shareable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40233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42976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collateral; published reports; press releases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383280" y="1554480"/>
            <a:ext cx="2697480" cy="42976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12" name="Shape 10"/>
          <p:cNvSpPr/>
          <p:nvPr/>
        </p:nvSpPr>
        <p:spPr>
          <a:xfrm>
            <a:off x="3383280" y="1554480"/>
            <a:ext cx="2697480" cy="640080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/>
          <p:cNvSpPr/>
          <p:nvPr/>
        </p:nvSpPr>
        <p:spPr>
          <a:xfrm>
            <a:off x="3474720" y="1554480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INTERNAL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56616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RULE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566160" y="260604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organisation; default for most operational data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66160" y="40233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566160" y="42976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charts; internal policies; meeting minutes (non-sensitive)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554480"/>
            <a:ext cx="2697480" cy="42976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19" name="Shape 17"/>
          <p:cNvSpPr/>
          <p:nvPr/>
        </p:nvSpPr>
        <p:spPr>
          <a:xfrm>
            <a:off x="6217920" y="1554480"/>
            <a:ext cx="2697480" cy="64008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0" name="Text 18"/>
          <p:cNvSpPr/>
          <p:nvPr/>
        </p:nvSpPr>
        <p:spPr>
          <a:xfrm>
            <a:off x="6309360" y="1554480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CONFIDENTIAL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0080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RULE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00800" y="260604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Need-to-know; encrypted in transit and at rest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00800" y="40233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00800" y="42976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data; HR files; commercial contracts; financial records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052560" y="1554480"/>
            <a:ext cx="2697480" cy="42976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26" name="Shape 24"/>
          <p:cNvSpPr/>
          <p:nvPr/>
        </p:nvSpPr>
        <p:spPr>
          <a:xfrm>
            <a:off x="9052560" y="1554480"/>
            <a:ext cx="2697480" cy="64008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7" name="Text 25"/>
          <p:cNvSpPr/>
          <p:nvPr/>
        </p:nvSpPr>
        <p:spPr>
          <a:xfrm>
            <a:off x="9144000" y="1554480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2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RESTRICTED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235440" y="233172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RULE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235440" y="2606040"/>
            <a:ext cx="2331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Strict access list; encryption + DLP; logged access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235440" y="40233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9235440" y="429768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category data; criminal data; trade secrets; system credentials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tie each tier to a concrete handling rule. A label without a rule is theatre.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0E0A5-8CD8-C77C-58B2-911CCA74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F1633D9-C777-6444-6D85-E824DA3BF0D6}"/>
              </a:ext>
            </a:extLst>
          </p:cNvPr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1 — CLASSIFICATION</a:t>
            </a:r>
            <a:endParaRPr lang="en-US" u="sng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C13CE89-A0D4-F2AB-3D6C-EED897CA26D4}"/>
              </a:ext>
            </a:extLst>
          </p:cNvPr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</a:rPr>
              <a:t>Sensitivity Tags</a:t>
            </a:r>
            <a:endParaRPr lang="en-US" sz="3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F295122-E854-6CEA-6B5E-9798DCE9A01B}"/>
              </a:ext>
            </a:extLst>
          </p:cNvPr>
          <p:cNvSpPr/>
          <p:nvPr/>
        </p:nvSpPr>
        <p:spPr>
          <a:xfrm>
            <a:off x="-91440" y="1536192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3EA0230-33D0-5157-456A-356726B95861}"/>
              </a:ext>
            </a:extLst>
          </p:cNvPr>
          <p:cNvSpPr/>
          <p:nvPr/>
        </p:nvSpPr>
        <p:spPr>
          <a:xfrm>
            <a:off x="548640" y="15544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B94B4CC6-3251-397E-1982-B0DA4CD90623}"/>
              </a:ext>
            </a:extLst>
          </p:cNvPr>
          <p:cNvSpPr/>
          <p:nvPr/>
        </p:nvSpPr>
        <p:spPr>
          <a:xfrm>
            <a:off x="777240" y="17190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6D26414-71B7-8236-2786-D7C77F057081}"/>
              </a:ext>
            </a:extLst>
          </p:cNvPr>
          <p:cNvSpPr/>
          <p:nvPr/>
        </p:nvSpPr>
        <p:spPr>
          <a:xfrm>
            <a:off x="777240" y="1719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664A269-DC91-BABC-22E2-E057EEBAF306}"/>
              </a:ext>
            </a:extLst>
          </p:cNvPr>
          <p:cNvSpPr/>
          <p:nvPr/>
        </p:nvSpPr>
        <p:spPr>
          <a:xfrm>
            <a:off x="1371600" y="16276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IE" b="1" dirty="0">
                <a:solidFill>
                  <a:schemeClr val="accent1">
                    <a:lumMod val="50000"/>
                  </a:schemeClr>
                </a:solidFill>
              </a:rPr>
              <a:t>Sensitivity labels in Microsoft Purview or Nuix</a:t>
            </a: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79E259E-6EE5-B401-67DF-B8F29331FB22}"/>
              </a:ext>
            </a:extLst>
          </p:cNvPr>
          <p:cNvSpPr/>
          <p:nvPr/>
        </p:nvSpPr>
        <p:spPr>
          <a:xfrm>
            <a:off x="1371600" y="19476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IE" dirty="0"/>
              <a:t>How you actually </a:t>
            </a:r>
            <a:r>
              <a:rPr lang="en-IE" i="1" dirty="0"/>
              <a:t>operationalise</a:t>
            </a:r>
            <a:r>
              <a:rPr lang="en-IE" dirty="0"/>
              <a:t> data classification in a Microsoft 365 environment.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8A4256AB-59C8-28EB-B947-42135C7392B4}"/>
              </a:ext>
            </a:extLst>
          </p:cNvPr>
          <p:cNvSpPr/>
          <p:nvPr/>
        </p:nvSpPr>
        <p:spPr>
          <a:xfrm>
            <a:off x="548640" y="24688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01708F1-6757-2A30-E50E-52688F0CAC6F}"/>
              </a:ext>
            </a:extLst>
          </p:cNvPr>
          <p:cNvSpPr/>
          <p:nvPr/>
        </p:nvSpPr>
        <p:spPr>
          <a:xfrm>
            <a:off x="548640" y="24688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1FD933B1-9DC2-D84C-238D-2C66466D168E}"/>
              </a:ext>
            </a:extLst>
          </p:cNvPr>
          <p:cNvSpPr/>
          <p:nvPr/>
        </p:nvSpPr>
        <p:spPr>
          <a:xfrm>
            <a:off x="777240" y="26334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7D46BD0-B4BD-6F03-39C8-601CD71E617F}"/>
              </a:ext>
            </a:extLst>
          </p:cNvPr>
          <p:cNvSpPr/>
          <p:nvPr/>
        </p:nvSpPr>
        <p:spPr>
          <a:xfrm>
            <a:off x="777240" y="26334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466436B7-EB64-E18D-4989-A5A9963B1256}"/>
              </a:ext>
            </a:extLst>
          </p:cNvPr>
          <p:cNvSpPr/>
          <p:nvPr/>
        </p:nvSpPr>
        <p:spPr>
          <a:xfrm>
            <a:off x="1371600" y="254203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They're the bridge between your classification policy (PUBLIC / INTERNAL / CONFIDENTIAL / RESTRICTED on paper) and the technical controls that follow data wherever it goes (encryption, watermarks, sharing restrictions, DLP).</a:t>
            </a:r>
            <a:endParaRPr lang="en-US" sz="14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B9B3D120-E226-E0C2-5CF0-5906A92813C5}"/>
              </a:ext>
            </a:extLst>
          </p:cNvPr>
          <p:cNvSpPr/>
          <p:nvPr/>
        </p:nvSpPr>
        <p:spPr>
          <a:xfrm>
            <a:off x="548640" y="33832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CD2B8675-9C42-ACAA-CCA4-7D30953DBFA6}"/>
              </a:ext>
            </a:extLst>
          </p:cNvPr>
          <p:cNvSpPr/>
          <p:nvPr/>
        </p:nvSpPr>
        <p:spPr>
          <a:xfrm>
            <a:off x="548640" y="33832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ADD891F-22C6-560D-1A21-8C297A4E872A}"/>
              </a:ext>
            </a:extLst>
          </p:cNvPr>
          <p:cNvSpPr/>
          <p:nvPr/>
        </p:nvSpPr>
        <p:spPr>
          <a:xfrm>
            <a:off x="777240" y="35478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6B4B4A5-28D4-2ED7-3AB9-99F7F888CB8A}"/>
              </a:ext>
            </a:extLst>
          </p:cNvPr>
          <p:cNvSpPr/>
          <p:nvPr/>
        </p:nvSpPr>
        <p:spPr>
          <a:xfrm>
            <a:off x="777240" y="35478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EFBFA66-AD1C-4B58-D699-5308674FDE48}"/>
              </a:ext>
            </a:extLst>
          </p:cNvPr>
          <p:cNvSpPr/>
          <p:nvPr/>
        </p:nvSpPr>
        <p:spPr>
          <a:xfrm>
            <a:off x="1371600" y="34564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attached, it travels with the content</a:t>
            </a:r>
            <a:endParaRPr lang="en-US" sz="14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E51015A4-CBBA-1E0E-ED31-7973A3249845}"/>
              </a:ext>
            </a:extLst>
          </p:cNvPr>
          <p:cNvSpPr/>
          <p:nvPr/>
        </p:nvSpPr>
        <p:spPr>
          <a:xfrm>
            <a:off x="1371600" y="377647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Crucially, a label is just a name (e.g. "Confidential — Legal") until you bind protection settings to it. The label itself is the classification; the protections are the consequences</a:t>
            </a:r>
            <a:endParaRPr lang="en-US" sz="14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0814EA65-4A94-483B-3100-F0E7A806D86B}"/>
              </a:ext>
            </a:extLst>
          </p:cNvPr>
          <p:cNvSpPr/>
          <p:nvPr/>
        </p:nvSpPr>
        <p:spPr>
          <a:xfrm>
            <a:off x="548640" y="42976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7C8EEB3B-8362-56C3-F0B4-005E0104289E}"/>
              </a:ext>
            </a:extLst>
          </p:cNvPr>
          <p:cNvSpPr/>
          <p:nvPr/>
        </p:nvSpPr>
        <p:spPr>
          <a:xfrm>
            <a:off x="548640" y="42976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AA42F282-298F-8B3B-5D45-FF4CEBC7FFF5}"/>
              </a:ext>
            </a:extLst>
          </p:cNvPr>
          <p:cNvSpPr/>
          <p:nvPr/>
        </p:nvSpPr>
        <p:spPr>
          <a:xfrm>
            <a:off x="777240" y="44622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7BBAEF48-868A-C3FA-5CDC-D2529BDF4565}"/>
              </a:ext>
            </a:extLst>
          </p:cNvPr>
          <p:cNvSpPr/>
          <p:nvPr/>
        </p:nvSpPr>
        <p:spPr>
          <a:xfrm>
            <a:off x="777240" y="4462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E2C24B25-CACC-2BE4-9311-418BA15B0611}"/>
              </a:ext>
            </a:extLst>
          </p:cNvPr>
          <p:cNvSpPr/>
          <p:nvPr/>
        </p:nvSpPr>
        <p:spPr>
          <a:xfrm>
            <a:off x="1371600" y="43708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cs typeface="Calibri" pitchFamily="34" charset="-120"/>
              </a:rPr>
              <a:t>Labels Can carry one or more of the following</a:t>
            </a:r>
            <a:endParaRPr lang="en-US" sz="14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00F1AF17-5804-3BC4-F4F0-F72D714D0E2C}"/>
              </a:ext>
            </a:extLst>
          </p:cNvPr>
          <p:cNvSpPr/>
          <p:nvPr/>
        </p:nvSpPr>
        <p:spPr>
          <a:xfrm>
            <a:off x="1371600" y="46908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Encryption, Content Marking, Site and group headings, Auto-Labelling conditions, </a:t>
            </a:r>
            <a:r>
              <a:rPr lang="en-US" sz="1400" dirty="0" err="1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Schematised</a:t>
            </a:r>
            <a:r>
              <a:rPr lang="en-US" sz="1400" dirty="0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 data labelling (Power BI, SQL</a:t>
            </a:r>
            <a:r>
              <a:rPr lang="en-US" sz="1200" dirty="0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)</a:t>
            </a:r>
            <a:endParaRPr lang="en-US" sz="120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06D7C2E3-55EF-5B9C-74D6-851D0E365490}"/>
              </a:ext>
            </a:extLst>
          </p:cNvPr>
          <p:cNvSpPr/>
          <p:nvPr/>
        </p:nvSpPr>
        <p:spPr>
          <a:xfrm>
            <a:off x="548640" y="5212080"/>
            <a:ext cx="1106424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5E5371E7-5EEA-0DDE-80FC-127A0E840BD3}"/>
              </a:ext>
            </a:extLst>
          </p:cNvPr>
          <p:cNvSpPr/>
          <p:nvPr/>
        </p:nvSpPr>
        <p:spPr>
          <a:xfrm>
            <a:off x="548640" y="5212080"/>
            <a:ext cx="91440" cy="7772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D45E8860-B696-70F7-9C85-6CC49D06F0F4}"/>
              </a:ext>
            </a:extLst>
          </p:cNvPr>
          <p:cNvSpPr/>
          <p:nvPr/>
        </p:nvSpPr>
        <p:spPr>
          <a:xfrm>
            <a:off x="777240" y="5376672"/>
            <a:ext cx="457200" cy="45720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C3AC095C-79D0-6432-D28A-0D1715787F98}"/>
              </a:ext>
            </a:extLst>
          </p:cNvPr>
          <p:cNvSpPr/>
          <p:nvPr/>
        </p:nvSpPr>
        <p:spPr>
          <a:xfrm>
            <a:off x="777240" y="5376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C4D73584-ABFE-0814-F540-C1CEAF5C2FD1}"/>
              </a:ext>
            </a:extLst>
          </p:cNvPr>
          <p:cNvSpPr/>
          <p:nvPr/>
        </p:nvSpPr>
        <p:spPr>
          <a:xfrm>
            <a:off x="1371600" y="52852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1295C"/>
                </a:solidFill>
                <a:latin typeface="Calibri" pitchFamily="34" charset="0"/>
                <a:cs typeface="Calibri" pitchFamily="34" charset="-120"/>
              </a:rPr>
              <a:t>Automatic V Manual</a:t>
            </a:r>
            <a:endParaRPr lang="en-US" sz="14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7BB06C36-F77E-1AF6-761C-D1FFD16E6FF6}"/>
              </a:ext>
            </a:extLst>
          </p:cNvPr>
          <p:cNvSpPr/>
          <p:nvPr/>
        </p:nvSpPr>
        <p:spPr>
          <a:xfrm>
            <a:off x="1371600" y="560527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depends on end user, which is unrealistic. E3 license only includes manual. Nuix provides auto and server side </a:t>
            </a:r>
            <a:endParaRPr lang="en-US" sz="14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B6A061C5-9758-ED0A-2796-B147C2E81ACA}"/>
              </a:ext>
            </a:extLst>
          </p:cNvPr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5FDA8033-8A3C-0369-5B95-A01694D37AE1}"/>
              </a:ext>
            </a:extLst>
          </p:cNvPr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3515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2 — RECORDS MANAGEMENT</a:t>
            </a:r>
            <a:endParaRPr lang="en-US" u="sng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record goes through six stages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71323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71323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/ Capture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is generated or received</a:t>
            </a:r>
          </a:p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Information </a:t>
            </a:r>
            <a:r>
              <a:rPr lang="en-US" sz="1100">
                <a:solidFill>
                  <a:srgbClr val="1F2A44"/>
                </a:solidFill>
                <a:latin typeface="Calibri" pitchFamily="34" charset="0"/>
                <a:cs typeface="Calibri" pitchFamily="34" charset="-120"/>
              </a:rPr>
              <a:t>Asset Register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103120" y="265176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246888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1" name="Shape 9"/>
          <p:cNvSpPr/>
          <p:nvPr/>
        </p:nvSpPr>
        <p:spPr>
          <a:xfrm>
            <a:off x="263347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2" name="Text 10"/>
          <p:cNvSpPr/>
          <p:nvPr/>
        </p:nvSpPr>
        <p:spPr>
          <a:xfrm>
            <a:off x="263347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237744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&amp; label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28600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assigned; metadata applied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023360" y="265176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4400" dirty="0"/>
          </a:p>
        </p:txBody>
      </p:sp>
      <p:sp>
        <p:nvSpPr>
          <p:cNvPr id="16" name="Shape 14"/>
          <p:cNvSpPr/>
          <p:nvPr/>
        </p:nvSpPr>
        <p:spPr>
          <a:xfrm>
            <a:off x="438912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7" name="Shape 15"/>
          <p:cNvSpPr/>
          <p:nvPr/>
        </p:nvSpPr>
        <p:spPr>
          <a:xfrm>
            <a:off x="455371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8" name="Text 16"/>
          <p:cNvSpPr/>
          <p:nvPr/>
        </p:nvSpPr>
        <p:spPr>
          <a:xfrm>
            <a:off x="455371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429768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/ Maintain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20624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business use; updated as needed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943600" y="265176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4400" dirty="0"/>
          </a:p>
        </p:txBody>
      </p:sp>
      <p:sp>
        <p:nvSpPr>
          <p:cNvPr id="22" name="Shape 20"/>
          <p:cNvSpPr/>
          <p:nvPr/>
        </p:nvSpPr>
        <p:spPr>
          <a:xfrm>
            <a:off x="630936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3" name="Shape 21"/>
          <p:cNvSpPr/>
          <p:nvPr/>
        </p:nvSpPr>
        <p:spPr>
          <a:xfrm>
            <a:off x="647395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4" name="Text 22"/>
          <p:cNvSpPr/>
          <p:nvPr/>
        </p:nvSpPr>
        <p:spPr>
          <a:xfrm>
            <a:off x="647395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600" dirty="0"/>
          </a:p>
        </p:txBody>
      </p:sp>
      <p:sp>
        <p:nvSpPr>
          <p:cNvPr id="25" name="Text 23"/>
          <p:cNvSpPr/>
          <p:nvPr/>
        </p:nvSpPr>
        <p:spPr>
          <a:xfrm>
            <a:off x="621792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12648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Held per the retention schedule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863840" y="265176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4400" dirty="0"/>
          </a:p>
        </p:txBody>
      </p:sp>
      <p:sp>
        <p:nvSpPr>
          <p:cNvPr id="28" name="Shape 26"/>
          <p:cNvSpPr/>
          <p:nvPr/>
        </p:nvSpPr>
        <p:spPr>
          <a:xfrm>
            <a:off x="822960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9" name="Shape 27"/>
          <p:cNvSpPr/>
          <p:nvPr/>
        </p:nvSpPr>
        <p:spPr>
          <a:xfrm>
            <a:off x="839419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0" name="Text 28"/>
          <p:cNvSpPr/>
          <p:nvPr/>
        </p:nvSpPr>
        <p:spPr>
          <a:xfrm>
            <a:off x="839419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600" dirty="0"/>
          </a:p>
        </p:txBody>
      </p:sp>
      <p:sp>
        <p:nvSpPr>
          <p:cNvPr id="31" name="Text 29"/>
          <p:cNvSpPr/>
          <p:nvPr/>
        </p:nvSpPr>
        <p:spPr>
          <a:xfrm>
            <a:off x="813816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04672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Inactive — preserved long-term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0" y="2651760"/>
            <a:ext cx="365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4400" dirty="0"/>
          </a:p>
        </p:txBody>
      </p:sp>
      <p:sp>
        <p:nvSpPr>
          <p:cNvPr id="34" name="Shape 32"/>
          <p:cNvSpPr/>
          <p:nvPr/>
        </p:nvSpPr>
        <p:spPr>
          <a:xfrm>
            <a:off x="10149840" y="2286000"/>
            <a:ext cx="1554480" cy="1554480"/>
          </a:xfrm>
          <a:prstGeom prst="ellipse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5" name="Shape 33"/>
          <p:cNvSpPr/>
          <p:nvPr/>
        </p:nvSpPr>
        <p:spPr>
          <a:xfrm>
            <a:off x="10314432" y="2450592"/>
            <a:ext cx="1225296" cy="1225296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36" name="Text 34"/>
          <p:cNvSpPr/>
          <p:nvPr/>
        </p:nvSpPr>
        <p:spPr>
          <a:xfrm>
            <a:off x="10314432" y="2450592"/>
            <a:ext cx="122529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3600" dirty="0"/>
          </a:p>
        </p:txBody>
      </p:sp>
      <p:sp>
        <p:nvSpPr>
          <p:cNvPr id="37" name="Text 35"/>
          <p:cNvSpPr/>
          <p:nvPr/>
        </p:nvSpPr>
        <p:spPr>
          <a:xfrm>
            <a:off x="10058400" y="3977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9966960" y="43434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Securely destroyed when retention expires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48640" y="58521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most organisations stall at stage 4 — they retain forever because no one owns disposal.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3 — RETENTION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Anatomy of a retention schedule row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11247120" cy="210312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Record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Classification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Legal basis / driver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Retention period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Trigger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Disposal method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29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Employee personnel file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Confidential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Statute of Limitations Act 1957; Revenue obligations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Duration of employment + 7 years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End-of-employment date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Cryptographic erasure (digital); cross-cut shred (paper)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Customer support ticket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Confidential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Legitimate interest; service improvement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Closure + 24 months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Ticket closure date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Automated deletion job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CCTV footage (perimeter)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Confidential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Legitimate interest; security; DPC guidance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 days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Recording date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Auto-overwrite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2062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anchors that drive the period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46177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7" name="Shape 4"/>
          <p:cNvSpPr/>
          <p:nvPr/>
        </p:nvSpPr>
        <p:spPr>
          <a:xfrm>
            <a:off x="457200" y="46177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8" name="Text 5"/>
          <p:cNvSpPr/>
          <p:nvPr/>
        </p:nvSpPr>
        <p:spPr>
          <a:xfrm>
            <a:off x="640080" y="46634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Statutory minimum</a:t>
            </a:r>
            <a:endParaRPr lang="en-US" sz="1200" dirty="0"/>
          </a:p>
        </p:txBody>
      </p:sp>
      <p:sp>
        <p:nvSpPr>
          <p:cNvPr id="4" name="Text 6"/>
          <p:cNvSpPr/>
          <p:nvPr/>
        </p:nvSpPr>
        <p:spPr>
          <a:xfrm>
            <a:off x="640080" y="49834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tax (7y), health &amp; safety (10y)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297680" y="46177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1" name="Shape 8"/>
          <p:cNvSpPr/>
          <p:nvPr/>
        </p:nvSpPr>
        <p:spPr>
          <a:xfrm>
            <a:off x="4297680" y="46177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2" name="Text 9"/>
          <p:cNvSpPr/>
          <p:nvPr/>
        </p:nvSpPr>
        <p:spPr>
          <a:xfrm>
            <a:off x="4480560" y="46634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 period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480560" y="49834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within which a claim could arise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8138160" y="46177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5" name="Shape 12"/>
          <p:cNvSpPr/>
          <p:nvPr/>
        </p:nvSpPr>
        <p:spPr>
          <a:xfrm>
            <a:off x="8138160" y="46177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6" name="Text 13"/>
          <p:cNvSpPr/>
          <p:nvPr/>
        </p:nvSpPr>
        <p:spPr>
          <a:xfrm>
            <a:off x="8321040" y="46634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guidance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321040" y="49834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Sectoral regulators; DPC; ESMA; AML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57200" y="55321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19" name="Shape 16"/>
          <p:cNvSpPr/>
          <p:nvPr/>
        </p:nvSpPr>
        <p:spPr>
          <a:xfrm>
            <a:off x="457200" y="55321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0" name="Text 17"/>
          <p:cNvSpPr/>
          <p:nvPr/>
        </p:nvSpPr>
        <p:spPr>
          <a:xfrm>
            <a:off x="640080" y="55778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Contractual duty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40080" y="58978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Obligations to clients or partners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297680" y="55321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3" name="Shape 20"/>
          <p:cNvSpPr/>
          <p:nvPr/>
        </p:nvSpPr>
        <p:spPr>
          <a:xfrm>
            <a:off x="4297680" y="55321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4" name="Text 21"/>
          <p:cNvSpPr/>
          <p:nvPr/>
        </p:nvSpPr>
        <p:spPr>
          <a:xfrm>
            <a:off x="4480560" y="55778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Legitimate interest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4480560" y="58978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need, balanced against rights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8138160" y="5532120"/>
            <a:ext cx="3657600" cy="822960"/>
          </a:xfrm>
          <a:prstGeom prst="rect">
            <a:avLst/>
          </a:prstGeom>
          <a:solidFill>
            <a:srgbClr val="F5F7FA"/>
          </a:solidFill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E"/>
          </a:p>
        </p:txBody>
      </p:sp>
      <p:sp>
        <p:nvSpPr>
          <p:cNvPr id="27" name="Shape 24"/>
          <p:cNvSpPr/>
          <p:nvPr/>
        </p:nvSpPr>
        <p:spPr>
          <a:xfrm>
            <a:off x="8138160" y="5532120"/>
            <a:ext cx="73152" cy="82296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28" name="Text 25"/>
          <p:cNvSpPr/>
          <p:nvPr/>
        </p:nvSpPr>
        <p:spPr>
          <a:xfrm>
            <a:off x="8321040" y="55778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limitation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8321040" y="58978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 5(1)(e) — minimum sufficient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F2A6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4 — ARCHIVING &amp; DISPOSAL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129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Archiving is not just 'old storage'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657600" cy="4206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657600" cy="54864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6" name="Text 4"/>
          <p:cNvSpPr/>
          <p:nvPr/>
        </p:nvSpPr>
        <p:spPr>
          <a:xfrm>
            <a:off x="731520" y="15544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Active records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2286000"/>
            <a:ext cx="3200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daily business use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Frequently accessed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application stores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backup/DR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Edits and updates expected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297680" y="1554480"/>
            <a:ext cx="3657600" cy="4206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9" name="Shape 7"/>
          <p:cNvSpPr/>
          <p:nvPr/>
        </p:nvSpPr>
        <p:spPr>
          <a:xfrm>
            <a:off x="4297680" y="1554480"/>
            <a:ext cx="3657600" cy="54864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0" name="Text 8"/>
          <p:cNvSpPr/>
          <p:nvPr/>
        </p:nvSpPr>
        <p:spPr>
          <a:xfrm>
            <a:off x="4480560" y="15544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Archived (Inactive) records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0" y="2286000"/>
            <a:ext cx="3200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Retained because we must, not because we use them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Read-only, immutable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Lower-tier storage; clear ownership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Indexed so SARs and audits can find them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Counted against retention schedule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46720" y="1554480"/>
            <a:ext cx="3657600" cy="420624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76200" dist="12700" dir="54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IE"/>
          </a:p>
        </p:txBody>
      </p:sp>
      <p:sp>
        <p:nvSpPr>
          <p:cNvPr id="13" name="Shape 11"/>
          <p:cNvSpPr/>
          <p:nvPr/>
        </p:nvSpPr>
        <p:spPr>
          <a:xfrm>
            <a:off x="8046720" y="1554480"/>
            <a:ext cx="3657600" cy="548640"/>
          </a:xfrm>
          <a:prstGeom prst="rect">
            <a:avLst/>
          </a:prstGeom>
          <a:solidFill>
            <a:srgbClr val="F2A65A"/>
          </a:solidFill>
          <a:ln/>
        </p:spPr>
        <p:txBody>
          <a:bodyPr/>
          <a:lstStyle/>
          <a:p>
            <a:endParaRPr lang="en-IE"/>
          </a:p>
        </p:txBody>
      </p:sp>
      <p:sp>
        <p:nvSpPr>
          <p:cNvPr id="14" name="Text 12"/>
          <p:cNvSpPr/>
          <p:nvPr/>
        </p:nvSpPr>
        <p:spPr>
          <a:xfrm>
            <a:off x="8229600" y="15544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Disposed records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21040" y="2286000"/>
            <a:ext cx="32004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has expired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destruction with certificate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copies, including backups &amp; shadow IT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Logged in disposal register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Defensible: signed-off, evidenced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594360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cannot prove a record was destroyed, in regulatory terms you still have it.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Workshop: Data Classification, Records, Retention &amp; Archiving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972800" y="6492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2036</TotalTime>
  <Words>2074</Words>
  <Application>Microsoft Office PowerPoint</Application>
  <PresentationFormat>Widescreen</PresentationFormat>
  <Paragraphs>359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Classification, Records Management, Retention &amp; Archiving — DPO Workshop</dc:title>
  <dc:subject>PptxGenJS Presentation</dc:subject>
  <dc:creator>DPO Workshop Facilitator</dc:creator>
  <cp:lastModifiedBy>Nollag Conneely</cp:lastModifiedBy>
  <cp:revision>2</cp:revision>
  <dcterms:created xsi:type="dcterms:W3CDTF">2026-04-26T22:46:06Z</dcterms:created>
  <dcterms:modified xsi:type="dcterms:W3CDTF">2026-05-06T11:58:50Z</dcterms:modified>
</cp:coreProperties>
</file>