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6"/>
  </p:notesMasterIdLst>
  <p:sldIdLst>
    <p:sldId id="388" r:id="rId2"/>
    <p:sldId id="349" r:id="rId3"/>
    <p:sldId id="356" r:id="rId4"/>
    <p:sldId id="357" r:id="rId5"/>
    <p:sldId id="358" r:id="rId6"/>
    <p:sldId id="352" r:id="rId7"/>
    <p:sldId id="353" r:id="rId8"/>
    <p:sldId id="365" r:id="rId9"/>
    <p:sldId id="359" r:id="rId10"/>
    <p:sldId id="360" r:id="rId11"/>
    <p:sldId id="361" r:id="rId12"/>
    <p:sldId id="362" r:id="rId13"/>
    <p:sldId id="366" r:id="rId14"/>
    <p:sldId id="373" r:id="rId15"/>
    <p:sldId id="375" r:id="rId16"/>
    <p:sldId id="386" r:id="rId17"/>
    <p:sldId id="377" r:id="rId18"/>
    <p:sldId id="378" r:id="rId19"/>
    <p:sldId id="379" r:id="rId20"/>
    <p:sldId id="380" r:id="rId21"/>
    <p:sldId id="381" r:id="rId22"/>
    <p:sldId id="382" r:id="rId23"/>
    <p:sldId id="383" r:id="rId24"/>
    <p:sldId id="389" r:id="rId25"/>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j-lt"/>
        <a:ea typeface="+mj-ea"/>
        <a:cs typeface="+mj-cs"/>
        <a:sym typeface="Helvetica"/>
      </a:defRPr>
    </a:lvl1pPr>
    <a:lvl2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j-lt"/>
        <a:ea typeface="+mj-ea"/>
        <a:cs typeface="+mj-cs"/>
        <a:sym typeface="Helvetica"/>
      </a:defRPr>
    </a:lvl2pPr>
    <a:lvl3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j-lt"/>
        <a:ea typeface="+mj-ea"/>
        <a:cs typeface="+mj-cs"/>
        <a:sym typeface="Helvetica"/>
      </a:defRPr>
    </a:lvl3pPr>
    <a:lvl4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j-lt"/>
        <a:ea typeface="+mj-ea"/>
        <a:cs typeface="+mj-cs"/>
        <a:sym typeface="Helvetica"/>
      </a:defRPr>
    </a:lvl4pPr>
    <a:lvl5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j-lt"/>
        <a:ea typeface="+mj-ea"/>
        <a:cs typeface="+mj-cs"/>
        <a:sym typeface="Helvetica"/>
      </a:defRPr>
    </a:lvl5pPr>
    <a:lvl6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j-lt"/>
        <a:ea typeface="+mj-ea"/>
        <a:cs typeface="+mj-cs"/>
        <a:sym typeface="Helvetica"/>
      </a:defRPr>
    </a:lvl6pPr>
    <a:lvl7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j-lt"/>
        <a:ea typeface="+mj-ea"/>
        <a:cs typeface="+mj-cs"/>
        <a:sym typeface="Helvetica"/>
      </a:defRPr>
    </a:lvl7pPr>
    <a:lvl8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j-lt"/>
        <a:ea typeface="+mj-ea"/>
        <a:cs typeface="+mj-cs"/>
        <a:sym typeface="Helvetica"/>
      </a:defRPr>
    </a:lvl8pPr>
    <a:lvl9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j-lt"/>
        <a:ea typeface="+mj-ea"/>
        <a:cs typeface="+mj-cs"/>
        <a:sym typeface="Helvetica"/>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08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aj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a:tcStyle>
        <a:tcBdr/>
        <a:fill>
          <a:solidFill>
            <a:srgbClr val="E6F0FF"/>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EEE7283C-3CF3-47DC-8721-378D4A62B228}" styleName="">
    <a:tblBg/>
    <a:wholeTbl>
      <a:tcTxStyle b="off" i="off">
        <a:fontRef idx="maj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a:tcStyle>
        <a:tcBdr/>
        <a:fill>
          <a:solidFill>
            <a:srgbClr val="EAF8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ff" i="off">
        <a:fontRef idx="maj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CDDF"/>
          </a:solidFill>
        </a:fill>
      </a:tcStyle>
    </a:wholeTbl>
    <a:band2H>
      <a:tcTxStyle/>
      <a:tcStyle>
        <a:tcBdr/>
        <a:fill>
          <a:solidFill>
            <a:srgbClr val="FFE8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33BA23B1-9221-436E-865A-0063620EA4FD}" styleName="">
    <a:tblBg/>
    <a:wholeTbl>
      <a:tcTxStyle b="off" i="off">
        <a:fontRef idx="major">
          <a:srgbClr val="5E5E5E"/>
        </a:fontRef>
        <a:srgbClr val="5E5E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9E9E9"/>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5E5E5E"/>
        </a:fontRef>
        <a:srgbClr val="5E5E5E"/>
      </a:tcTxStyle>
      <a:tcStyle>
        <a:tcBdr>
          <a:left>
            <a:ln w="12700" cap="flat">
              <a:noFill/>
              <a:miter lim="400000"/>
            </a:ln>
          </a:left>
          <a:right>
            <a:ln w="12700" cap="flat">
              <a:noFill/>
              <a:miter lim="400000"/>
            </a:ln>
          </a:right>
          <a:top>
            <a:ln w="50800" cap="flat">
              <a:solidFill>
                <a:srgbClr val="5E5E5E"/>
              </a:solidFill>
              <a:prstDash val="solid"/>
              <a:round/>
            </a:ln>
          </a:top>
          <a:bottom>
            <a:ln w="25400" cap="flat">
              <a:solidFill>
                <a:srgbClr val="5E5E5E"/>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5E5E5E"/>
              </a:solidFill>
              <a:prstDash val="solid"/>
              <a:round/>
            </a:ln>
          </a:top>
          <a:bottom>
            <a:ln w="25400" cap="flat">
              <a:solidFill>
                <a:srgbClr val="5E5E5E"/>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Ref idx="maj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D1D1"/>
          </a:solidFill>
        </a:fill>
      </a:tcStyle>
    </a:wholeTbl>
    <a:band2H>
      <a:tcTxStyle/>
      <a:tcStyle>
        <a:tcBdr/>
        <a:fill>
          <a:solidFill>
            <a:srgbClr val="E9E9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8" d="100"/>
          <a:sy n="58" d="100"/>
        </p:scale>
        <p:origin x="72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8" name="Shape 148"/>
          <p:cNvSpPr>
            <a:spLocks noGrp="1" noRot="1" noChangeAspect="1"/>
          </p:cNvSpPr>
          <p:nvPr>
            <p:ph type="sldImg"/>
          </p:nvPr>
        </p:nvSpPr>
        <p:spPr>
          <a:xfrm>
            <a:off x="1143000" y="685800"/>
            <a:ext cx="4572000" cy="3429000"/>
          </a:xfrm>
          <a:prstGeom prst="rect">
            <a:avLst/>
          </a:prstGeom>
        </p:spPr>
        <p:txBody>
          <a:bodyPr/>
          <a:lstStyle/>
          <a:p>
            <a:endParaRPr/>
          </a:p>
        </p:txBody>
      </p:sp>
      <p:sp>
        <p:nvSpPr>
          <p:cNvPr id="149" name="Shape 14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4035249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le">
    <p:spTree>
      <p:nvGrpSpPr>
        <p:cNvPr id="1" name=""/>
        <p:cNvGrpSpPr/>
        <p:nvPr/>
      </p:nvGrpSpPr>
      <p:grpSpPr>
        <a:xfrm>
          <a:off x="0" y="0"/>
          <a:ext cx="0" cy="0"/>
          <a:chOff x="0" y="0"/>
          <a:chExt cx="0" cy="0"/>
        </a:xfrm>
      </p:grpSpPr>
      <p:sp>
        <p:nvSpPr>
          <p:cNvPr id="11" name="Body Level One…"/>
          <p:cNvSpPr txBox="1">
            <a:spLocks noGrp="1"/>
          </p:cNvSpPr>
          <p:nvPr>
            <p:ph type="body" sz="quarter" idx="1" hasCustomPrompt="1"/>
          </p:nvPr>
        </p:nvSpPr>
        <p:spPr>
          <a:xfrm>
            <a:off x="1201340" y="11859862"/>
            <a:ext cx="21971005" cy="636981"/>
          </a:xfrm>
          <a:prstGeom prst="rect">
            <a:avLst/>
          </a:prstGeom>
        </p:spPr>
        <p:txBody>
          <a:bodyPr lIns="45718" tIns="45718" rIns="45718" bIns="45718" numCol="1" spcCol="38100"/>
          <a:lstStyle>
            <a:lvl1pPr marL="0" indent="0" defTabSz="825500">
              <a:lnSpc>
                <a:spcPct val="100000"/>
              </a:lnSpc>
              <a:spcBef>
                <a:spcPts val="0"/>
              </a:spcBef>
              <a:buSzTx/>
              <a:buNone/>
              <a:defRPr sz="3600" b="1"/>
            </a:lvl1pPr>
            <a:lvl2pPr marL="1066800" indent="-457200" defTabSz="825500">
              <a:lnSpc>
                <a:spcPct val="100000"/>
              </a:lnSpc>
              <a:spcBef>
                <a:spcPts val="0"/>
              </a:spcBef>
              <a:defRPr sz="3600" b="1"/>
            </a:lvl2pPr>
            <a:lvl3pPr marL="1676400" indent="-457200" defTabSz="825500">
              <a:lnSpc>
                <a:spcPct val="100000"/>
              </a:lnSpc>
              <a:spcBef>
                <a:spcPts val="0"/>
              </a:spcBef>
              <a:defRPr sz="3600" b="1"/>
            </a:lvl3pPr>
            <a:lvl4pPr marL="2286000" indent="-457200" defTabSz="825500">
              <a:lnSpc>
                <a:spcPct val="100000"/>
              </a:lnSpc>
              <a:spcBef>
                <a:spcPts val="0"/>
              </a:spcBef>
              <a:defRPr sz="3600" b="1"/>
            </a:lvl4pPr>
            <a:lvl5pPr marL="2895600" indent="-457200" defTabSz="825500">
              <a:lnSpc>
                <a:spcPct val="100000"/>
              </a:lnSpc>
              <a:spcBef>
                <a:spcPts val="0"/>
              </a:spcBef>
              <a:defRPr sz="3600" b="1"/>
            </a:lvl5pPr>
          </a:lstStyle>
          <a:p>
            <a:r>
              <a:t>Author and Date</a:t>
            </a:r>
          </a:p>
          <a:p>
            <a:pPr lvl="1"/>
            <a:endParaRPr/>
          </a:p>
          <a:p>
            <a:pPr lvl="2"/>
            <a:endParaRPr/>
          </a:p>
          <a:p>
            <a:pPr lvl="3"/>
            <a:endParaRPr/>
          </a:p>
          <a:p>
            <a:pPr lvl="4"/>
            <a:endParaRPr/>
          </a:p>
        </p:txBody>
      </p:sp>
      <p:sp>
        <p:nvSpPr>
          <p:cNvPr id="12" name="Presentation Title"/>
          <p:cNvSpPr txBox="1">
            <a:spLocks noGrp="1"/>
          </p:cNvSpPr>
          <p:nvPr>
            <p:ph type="title" hasCustomPrompt="1"/>
          </p:nvPr>
        </p:nvSpPr>
        <p:spPr>
          <a:xfrm>
            <a:off x="1206496" y="2574991"/>
            <a:ext cx="21971005" cy="4648203"/>
          </a:xfrm>
          <a:prstGeom prst="rect">
            <a:avLst/>
          </a:prstGeom>
        </p:spPr>
        <p:txBody>
          <a:bodyPr anchor="b"/>
          <a:lstStyle>
            <a:lvl1pPr>
              <a:defRPr sz="11600" spc="-232"/>
            </a:lvl1pPr>
          </a:lstStyle>
          <a:p>
            <a:r>
              <a:t>Presentation Title</a:t>
            </a:r>
          </a:p>
        </p:txBody>
      </p:sp>
      <p:sp>
        <p:nvSpPr>
          <p:cNvPr id="13" name="Body Level One…"/>
          <p:cNvSpPr txBox="1">
            <a:spLocks noGrp="1"/>
          </p:cNvSpPr>
          <p:nvPr>
            <p:ph type="body" sz="quarter" idx="21" hasCustomPrompt="1"/>
          </p:nvPr>
        </p:nvSpPr>
        <p:spPr>
          <a:xfrm>
            <a:off x="1201342" y="7223190"/>
            <a:ext cx="21971002" cy="1905003"/>
          </a:xfrm>
          <a:prstGeom prst="rect">
            <a:avLst/>
          </a:prstGeom>
        </p:spPr>
        <p:txBody>
          <a:bodyPr numCol="1" spcCol="38100"/>
          <a:lstStyle>
            <a:lvl1pPr marL="0" indent="0" defTabSz="825500">
              <a:lnSpc>
                <a:spcPct val="100000"/>
              </a:lnSpc>
              <a:spcBef>
                <a:spcPts val="0"/>
              </a:spcBef>
              <a:buSzTx/>
              <a:buNone/>
              <a:defRPr sz="5500" b="1"/>
            </a:lvl1pPr>
          </a:lstStyle>
          <a:p>
            <a:r>
              <a:t>Presentation Subtitle</a:t>
            </a: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Big Fact">
    <p:spTree>
      <p:nvGrpSpPr>
        <p:cNvPr id="1" name=""/>
        <p:cNvGrpSpPr/>
        <p:nvPr/>
      </p:nvGrpSpPr>
      <p:grpSpPr>
        <a:xfrm>
          <a:off x="0" y="0"/>
          <a:ext cx="0" cy="0"/>
          <a:chOff x="0" y="0"/>
          <a:chExt cx="0" cy="0"/>
        </a:xfrm>
      </p:grpSpPr>
      <p:sp>
        <p:nvSpPr>
          <p:cNvPr id="106" name="Body Level One…"/>
          <p:cNvSpPr txBox="1">
            <a:spLocks noGrp="1"/>
          </p:cNvSpPr>
          <p:nvPr>
            <p:ph type="body" idx="1" hasCustomPrompt="1"/>
          </p:nvPr>
        </p:nvSpPr>
        <p:spPr>
          <a:xfrm>
            <a:off x="1206500" y="1075925"/>
            <a:ext cx="21971000" cy="7241587"/>
          </a:xfrm>
          <a:prstGeom prst="rect">
            <a:avLst/>
          </a:prstGeom>
        </p:spPr>
        <p:txBody>
          <a:bodyPr numCol="1" spcCol="38100" anchor="b"/>
          <a:lstStyle>
            <a:lvl1pPr marL="0" indent="0" algn="ctr">
              <a:lnSpc>
                <a:spcPct val="80000"/>
              </a:lnSpc>
              <a:spcBef>
                <a:spcPts val="0"/>
              </a:spcBef>
              <a:buSzTx/>
              <a:buNone/>
              <a:defRPr sz="25000" b="1" spc="-250"/>
            </a:lvl1pPr>
            <a:lvl2pPr marL="0" indent="0" algn="ctr">
              <a:lnSpc>
                <a:spcPct val="80000"/>
              </a:lnSpc>
              <a:spcBef>
                <a:spcPts val="0"/>
              </a:spcBef>
              <a:buSzTx/>
              <a:buNone/>
              <a:defRPr sz="25000" b="1" spc="-250"/>
            </a:lvl2pPr>
            <a:lvl3pPr marL="0" indent="0" algn="ctr">
              <a:lnSpc>
                <a:spcPct val="80000"/>
              </a:lnSpc>
              <a:spcBef>
                <a:spcPts val="0"/>
              </a:spcBef>
              <a:buSzTx/>
              <a:buNone/>
              <a:defRPr sz="25000" b="1" spc="-250"/>
            </a:lvl3pPr>
            <a:lvl4pPr marL="0" indent="0" algn="ctr">
              <a:lnSpc>
                <a:spcPct val="80000"/>
              </a:lnSpc>
              <a:spcBef>
                <a:spcPts val="0"/>
              </a:spcBef>
              <a:buSzTx/>
              <a:buNone/>
              <a:defRPr sz="25000" b="1" spc="-250"/>
            </a:lvl4pPr>
            <a:lvl5pPr marL="0" indent="0" algn="ctr">
              <a:lnSpc>
                <a:spcPct val="80000"/>
              </a:lnSpc>
              <a:spcBef>
                <a:spcPts val="0"/>
              </a:spcBef>
              <a:buSzTx/>
              <a:buNone/>
              <a:defRPr sz="25000" b="1" spc="-250"/>
            </a:lvl5pPr>
          </a:lstStyle>
          <a:p>
            <a:r>
              <a:t>100%</a:t>
            </a:r>
          </a:p>
          <a:p>
            <a:pPr lvl="1"/>
            <a:endParaRPr/>
          </a:p>
          <a:p>
            <a:pPr lvl="2"/>
            <a:endParaRPr/>
          </a:p>
          <a:p>
            <a:pPr lvl="3"/>
            <a:endParaRPr/>
          </a:p>
          <a:p>
            <a:pPr lvl="4"/>
            <a:endParaRPr/>
          </a:p>
        </p:txBody>
      </p:sp>
      <p:sp>
        <p:nvSpPr>
          <p:cNvPr id="107" name="Fact information"/>
          <p:cNvSpPr txBox="1">
            <a:spLocks noGrp="1"/>
          </p:cNvSpPr>
          <p:nvPr>
            <p:ph type="body" sz="quarter" idx="21" hasCustomPrompt="1"/>
          </p:nvPr>
        </p:nvSpPr>
        <p:spPr>
          <a:xfrm>
            <a:off x="1206500" y="8262180"/>
            <a:ext cx="21971000" cy="934780"/>
          </a:xfrm>
          <a:prstGeom prst="rect">
            <a:avLst/>
          </a:prstGeom>
        </p:spPr>
        <p:txBody>
          <a:bodyPr lIns="45718" tIns="45718" rIns="45718" bIns="45718" numCol="1" spcCol="38100"/>
          <a:lstStyle>
            <a:lvl1pPr marL="0" indent="0" algn="ctr" defTabSz="825500">
              <a:lnSpc>
                <a:spcPct val="100000"/>
              </a:lnSpc>
              <a:spcBef>
                <a:spcPts val="0"/>
              </a:spcBef>
              <a:buSzTx/>
              <a:buNone/>
              <a:defRPr sz="5500" b="1"/>
            </a:lvl1pPr>
          </a:lstStyle>
          <a:p>
            <a:r>
              <a:t>Fact information</a:t>
            </a:r>
          </a:p>
        </p:txBody>
      </p:sp>
      <p:sp>
        <p:nvSpPr>
          <p:cNvPr id="10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115" name="Body Level One…"/>
          <p:cNvSpPr txBox="1">
            <a:spLocks noGrp="1"/>
          </p:cNvSpPr>
          <p:nvPr>
            <p:ph type="body" sz="quarter" idx="1" hasCustomPrompt="1"/>
          </p:nvPr>
        </p:nvSpPr>
        <p:spPr>
          <a:xfrm>
            <a:off x="2430023" y="10675453"/>
            <a:ext cx="20200055" cy="636981"/>
          </a:xfrm>
          <a:prstGeom prst="rect">
            <a:avLst/>
          </a:prstGeom>
        </p:spPr>
        <p:txBody>
          <a:bodyPr lIns="45718" tIns="45718" rIns="45718" bIns="45718" numCol="1" spcCol="38100"/>
          <a:lstStyle>
            <a:lvl1pPr marL="0" indent="0" defTabSz="825500">
              <a:lnSpc>
                <a:spcPct val="100000"/>
              </a:lnSpc>
              <a:spcBef>
                <a:spcPts val="0"/>
              </a:spcBef>
              <a:buSzTx/>
              <a:buNone/>
              <a:defRPr sz="3600" b="1"/>
            </a:lvl1pPr>
            <a:lvl2pPr marL="1066800" indent="-457200" defTabSz="825500">
              <a:lnSpc>
                <a:spcPct val="100000"/>
              </a:lnSpc>
              <a:spcBef>
                <a:spcPts val="0"/>
              </a:spcBef>
              <a:defRPr sz="3600" b="1"/>
            </a:lvl2pPr>
            <a:lvl3pPr marL="1676400" indent="-457200" defTabSz="825500">
              <a:lnSpc>
                <a:spcPct val="100000"/>
              </a:lnSpc>
              <a:spcBef>
                <a:spcPts val="0"/>
              </a:spcBef>
              <a:defRPr sz="3600" b="1"/>
            </a:lvl3pPr>
            <a:lvl4pPr marL="2286000" indent="-457200" defTabSz="825500">
              <a:lnSpc>
                <a:spcPct val="100000"/>
              </a:lnSpc>
              <a:spcBef>
                <a:spcPts val="0"/>
              </a:spcBef>
              <a:defRPr sz="3600" b="1"/>
            </a:lvl4pPr>
            <a:lvl5pPr marL="2895600" indent="-457200" defTabSz="825500">
              <a:lnSpc>
                <a:spcPct val="100000"/>
              </a:lnSpc>
              <a:spcBef>
                <a:spcPts val="0"/>
              </a:spcBef>
              <a:defRPr sz="3600" b="1"/>
            </a:lvl5pPr>
          </a:lstStyle>
          <a:p>
            <a:r>
              <a:t>Attribution</a:t>
            </a:r>
          </a:p>
          <a:p>
            <a:pPr lvl="1"/>
            <a:endParaRPr/>
          </a:p>
          <a:p>
            <a:pPr lvl="2"/>
            <a:endParaRPr/>
          </a:p>
          <a:p>
            <a:pPr lvl="3"/>
            <a:endParaRPr/>
          </a:p>
          <a:p>
            <a:pPr lvl="4"/>
            <a:endParaRPr/>
          </a:p>
        </p:txBody>
      </p:sp>
      <p:sp>
        <p:nvSpPr>
          <p:cNvPr id="116" name="Body Level One…"/>
          <p:cNvSpPr txBox="1">
            <a:spLocks noGrp="1"/>
          </p:cNvSpPr>
          <p:nvPr>
            <p:ph type="body" sz="half" idx="21" hasCustomPrompt="1"/>
          </p:nvPr>
        </p:nvSpPr>
        <p:spPr>
          <a:xfrm>
            <a:off x="1753923" y="4939860"/>
            <a:ext cx="20876154" cy="3836282"/>
          </a:xfrm>
          <a:prstGeom prst="rect">
            <a:avLst/>
          </a:prstGeom>
        </p:spPr>
        <p:txBody>
          <a:bodyPr numCol="1" spcCol="38100"/>
          <a:lstStyle>
            <a:lvl1pPr marL="300875" indent="-131851">
              <a:spcBef>
                <a:spcPts val="0"/>
              </a:spcBef>
              <a:buSzTx/>
              <a:buNone/>
              <a:defRPr sz="8500" spc="-200">
                <a:latin typeface="Helvetica Neue Medium"/>
                <a:ea typeface="Helvetica Neue Medium"/>
                <a:cs typeface="Helvetica Neue Medium"/>
                <a:sym typeface="Helvetica Neue Medium"/>
              </a:defRPr>
            </a:lvl1pPr>
          </a:lstStyle>
          <a:p>
            <a:r>
              <a:t>“Notable Quote”</a:t>
            </a:r>
          </a:p>
        </p:txBody>
      </p:sp>
      <p:sp>
        <p:nvSpPr>
          <p:cNvPr id="11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124" name="Bowl of salad with fried rice, boiled eggs and chopsticks"/>
          <p:cNvSpPr>
            <a:spLocks noGrp="1"/>
          </p:cNvSpPr>
          <p:nvPr>
            <p:ph type="pic" sz="quarter" idx="21"/>
          </p:nvPr>
        </p:nvSpPr>
        <p:spPr>
          <a:xfrm>
            <a:off x="15760700" y="1016000"/>
            <a:ext cx="7439099" cy="5949678"/>
          </a:xfrm>
          <a:prstGeom prst="rect">
            <a:avLst/>
          </a:prstGeom>
        </p:spPr>
        <p:txBody>
          <a:bodyPr lIns="91439" tIns="45719" rIns="91439" bIns="45719" numCol="1" spcCol="38100">
            <a:noAutofit/>
          </a:bodyPr>
          <a:lstStyle/>
          <a:p>
            <a:endParaRPr/>
          </a:p>
        </p:txBody>
      </p:sp>
      <p:sp>
        <p:nvSpPr>
          <p:cNvPr id="125" name="Bowl with salmon cakes, salad and houmous "/>
          <p:cNvSpPr>
            <a:spLocks noGrp="1"/>
          </p:cNvSpPr>
          <p:nvPr>
            <p:ph type="pic" sz="half" idx="22"/>
          </p:nvPr>
        </p:nvSpPr>
        <p:spPr>
          <a:xfrm>
            <a:off x="13500100" y="3978275"/>
            <a:ext cx="10439400" cy="12150181"/>
          </a:xfrm>
          <a:prstGeom prst="rect">
            <a:avLst/>
          </a:prstGeom>
        </p:spPr>
        <p:txBody>
          <a:bodyPr lIns="91439" tIns="45719" rIns="91439" bIns="45719" numCol="1" spcCol="38100">
            <a:noAutofit/>
          </a:bodyPr>
          <a:lstStyle/>
          <a:p>
            <a:endParaRPr/>
          </a:p>
        </p:txBody>
      </p:sp>
      <p:sp>
        <p:nvSpPr>
          <p:cNvPr id="126" name="Bowl of pappardelle pasta with parsley butter, roasted hazelnuts and shaved parmesan cheese"/>
          <p:cNvSpPr>
            <a:spLocks noGrp="1"/>
          </p:cNvSpPr>
          <p:nvPr>
            <p:ph type="pic" idx="23"/>
          </p:nvPr>
        </p:nvSpPr>
        <p:spPr>
          <a:xfrm>
            <a:off x="-139700" y="495300"/>
            <a:ext cx="16611600" cy="12458700"/>
          </a:xfrm>
          <a:prstGeom prst="rect">
            <a:avLst/>
          </a:prstGeom>
        </p:spPr>
        <p:txBody>
          <a:bodyPr lIns="91439" tIns="45719" rIns="91439" bIns="45719" numCol="1" spcCol="38100">
            <a:noAutofit/>
          </a:bodyPr>
          <a:lstStyle/>
          <a:p>
            <a:endParaRPr/>
          </a:p>
        </p:txBody>
      </p:sp>
      <p:sp>
        <p:nvSpPr>
          <p:cNvPr id="12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34" name="bowl of salad with fried rice, boiled eggs and chopsticks"/>
          <p:cNvSpPr>
            <a:spLocks noGrp="1"/>
          </p:cNvSpPr>
          <p:nvPr>
            <p:ph type="pic" idx="21"/>
          </p:nvPr>
        </p:nvSpPr>
        <p:spPr>
          <a:xfrm>
            <a:off x="-1333500" y="-5524500"/>
            <a:ext cx="27051000" cy="21640800"/>
          </a:xfrm>
          <a:prstGeom prst="rect">
            <a:avLst/>
          </a:prstGeom>
        </p:spPr>
        <p:txBody>
          <a:bodyPr lIns="91439" tIns="45719" rIns="91439" bIns="45719" numCol="1" spcCol="38100">
            <a:noAutofit/>
          </a:bodyPr>
          <a:lstStyle/>
          <a:p>
            <a:endParaRPr/>
          </a:p>
        </p:txBody>
      </p:sp>
      <p:sp>
        <p:nvSpPr>
          <p:cNvPr id="135"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4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mp; Photo Alt">
    <p:spTree>
      <p:nvGrpSpPr>
        <p:cNvPr id="1" name=""/>
        <p:cNvGrpSpPr/>
        <p:nvPr/>
      </p:nvGrpSpPr>
      <p:grpSpPr>
        <a:xfrm>
          <a:off x="0" y="0"/>
          <a:ext cx="0" cy="0"/>
          <a:chOff x="0" y="0"/>
          <a:chExt cx="0" cy="0"/>
        </a:xfrm>
      </p:grpSpPr>
      <p:sp>
        <p:nvSpPr>
          <p:cNvPr id="32" name="Bowl with salmon cakes, salad and houmous"/>
          <p:cNvSpPr>
            <a:spLocks noGrp="1"/>
          </p:cNvSpPr>
          <p:nvPr>
            <p:ph type="pic" idx="21"/>
          </p:nvPr>
        </p:nvSpPr>
        <p:spPr>
          <a:xfrm>
            <a:off x="10972800" y="-203200"/>
            <a:ext cx="12144837" cy="14135100"/>
          </a:xfrm>
          <a:prstGeom prst="rect">
            <a:avLst/>
          </a:prstGeom>
        </p:spPr>
        <p:txBody>
          <a:bodyPr lIns="91439" tIns="45719" rIns="91439" bIns="45719" numCol="1" spcCol="38100">
            <a:noAutofit/>
          </a:bodyPr>
          <a:lstStyle/>
          <a:p>
            <a:endParaRPr/>
          </a:p>
        </p:txBody>
      </p:sp>
      <p:sp>
        <p:nvSpPr>
          <p:cNvPr id="33" name="Slide Title"/>
          <p:cNvSpPr txBox="1">
            <a:spLocks noGrp="1"/>
          </p:cNvSpPr>
          <p:nvPr>
            <p:ph type="title" hasCustomPrompt="1"/>
          </p:nvPr>
        </p:nvSpPr>
        <p:spPr>
          <a:xfrm>
            <a:off x="1206500" y="1270000"/>
            <a:ext cx="9779000" cy="5882274"/>
          </a:xfrm>
          <a:prstGeom prst="rect">
            <a:avLst/>
          </a:prstGeom>
        </p:spPr>
        <p:txBody>
          <a:bodyPr anchor="b"/>
          <a:lstStyle/>
          <a:p>
            <a:r>
              <a:t>Slide Title</a:t>
            </a:r>
          </a:p>
        </p:txBody>
      </p:sp>
      <p:sp>
        <p:nvSpPr>
          <p:cNvPr id="34" name="Body Level One…"/>
          <p:cNvSpPr txBox="1">
            <a:spLocks noGrp="1"/>
          </p:cNvSpPr>
          <p:nvPr>
            <p:ph type="body" sz="quarter" idx="1" hasCustomPrompt="1"/>
          </p:nvPr>
        </p:nvSpPr>
        <p:spPr>
          <a:xfrm>
            <a:off x="1206500" y="7060576"/>
            <a:ext cx="9779000" cy="5385424"/>
          </a:xfrm>
          <a:prstGeom prst="rect">
            <a:avLst/>
          </a:prstGeom>
        </p:spPr>
        <p:txBody>
          <a:bodyPr numCol="1" spcCol="38100"/>
          <a:lstStyle>
            <a:lvl1pPr marL="0" indent="0" defTabSz="825500">
              <a:lnSpc>
                <a:spcPct val="100000"/>
              </a:lnSpc>
              <a:spcBef>
                <a:spcPts val="0"/>
              </a:spcBef>
              <a:buSzTx/>
              <a:buNone/>
              <a:defRPr sz="5500" b="1"/>
            </a:lvl1pPr>
            <a:lvl2pPr marL="0" indent="0" defTabSz="825500">
              <a:lnSpc>
                <a:spcPct val="100000"/>
              </a:lnSpc>
              <a:spcBef>
                <a:spcPts val="0"/>
              </a:spcBef>
              <a:buSzTx/>
              <a:buNone/>
              <a:defRPr sz="5500" b="1"/>
            </a:lvl2pPr>
            <a:lvl3pPr marL="0" indent="0" defTabSz="825500">
              <a:lnSpc>
                <a:spcPct val="100000"/>
              </a:lnSpc>
              <a:spcBef>
                <a:spcPts val="0"/>
              </a:spcBef>
              <a:buSzTx/>
              <a:buNone/>
              <a:defRPr sz="5500" b="1"/>
            </a:lvl3pPr>
            <a:lvl4pPr marL="0" indent="0" defTabSz="825500">
              <a:lnSpc>
                <a:spcPct val="100000"/>
              </a:lnSpc>
              <a:spcBef>
                <a:spcPts val="0"/>
              </a:spcBef>
              <a:buSzTx/>
              <a:buNone/>
              <a:defRPr sz="5500" b="1"/>
            </a:lvl4pPr>
            <a:lvl5pPr marL="0" indent="0" defTabSz="825500">
              <a:lnSpc>
                <a:spcPct val="100000"/>
              </a:lnSpc>
              <a:spcBef>
                <a:spcPts val="0"/>
              </a:spcBef>
              <a:buSzTx/>
              <a:buNone/>
              <a:defRPr sz="5500" b="1"/>
            </a:lvl5pPr>
          </a:lstStyle>
          <a:p>
            <a:r>
              <a:t>Slide Subtitle</a:t>
            </a:r>
          </a:p>
          <a:p>
            <a:pPr lvl="1"/>
            <a:endParaRPr/>
          </a:p>
          <a:p>
            <a:pPr lvl="2"/>
            <a:endParaRPr/>
          </a:p>
          <a:p>
            <a:pPr lvl="3"/>
            <a:endParaRPr/>
          </a:p>
          <a:p>
            <a:pPr lvl="4"/>
            <a:endParaRPr/>
          </a:p>
        </p:txBody>
      </p:sp>
      <p:sp>
        <p:nvSpPr>
          <p:cNvPr id="35" name="Slide Number"/>
          <p:cNvSpPr txBox="1">
            <a:spLocks noGrp="1"/>
          </p:cNvSpPr>
          <p:nvPr>
            <p:ph type="sldNum" sz="quarter" idx="2"/>
          </p:nvPr>
        </p:nvSpPr>
        <p:spPr>
          <a:xfrm>
            <a:off x="12001500" y="13085233"/>
            <a:ext cx="368504" cy="3746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42" name="Slide Title"/>
          <p:cNvSpPr txBox="1">
            <a:spLocks noGrp="1"/>
          </p:cNvSpPr>
          <p:nvPr>
            <p:ph type="title" hasCustomPrompt="1"/>
          </p:nvPr>
        </p:nvSpPr>
        <p:spPr>
          <a:xfrm>
            <a:off x="1206500" y="1079500"/>
            <a:ext cx="21971000" cy="1433164"/>
          </a:xfrm>
          <a:prstGeom prst="rect">
            <a:avLst/>
          </a:prstGeom>
        </p:spPr>
        <p:txBody>
          <a:bodyPr/>
          <a:lstStyle/>
          <a:p>
            <a:r>
              <a:t>Slide Title</a:t>
            </a:r>
          </a:p>
        </p:txBody>
      </p:sp>
      <p:sp>
        <p:nvSpPr>
          <p:cNvPr id="43" name="Body Level One…"/>
          <p:cNvSpPr txBox="1">
            <a:spLocks noGrp="1"/>
          </p:cNvSpPr>
          <p:nvPr>
            <p:ph type="body" sz="quarter" idx="1" hasCustomPrompt="1"/>
          </p:nvPr>
        </p:nvSpPr>
        <p:spPr>
          <a:xfrm>
            <a:off x="1206500" y="2372960"/>
            <a:ext cx="21971000" cy="934782"/>
          </a:xfrm>
          <a:prstGeom prst="rect">
            <a:avLst/>
          </a:prstGeom>
        </p:spPr>
        <p:txBody>
          <a:bodyPr lIns="45718" tIns="45718" rIns="45718" bIns="45718" numCol="1" spcCol="38100"/>
          <a:lstStyle>
            <a:lvl1pPr marL="0" indent="0" defTabSz="825500">
              <a:lnSpc>
                <a:spcPct val="100000"/>
              </a:lnSpc>
              <a:spcBef>
                <a:spcPts val="0"/>
              </a:spcBef>
              <a:buSzTx/>
              <a:buNone/>
              <a:defRPr sz="5500" b="1"/>
            </a:lvl1pPr>
            <a:lvl2pPr marL="1308100" indent="-698500" defTabSz="825500">
              <a:lnSpc>
                <a:spcPct val="100000"/>
              </a:lnSpc>
              <a:spcBef>
                <a:spcPts val="0"/>
              </a:spcBef>
              <a:defRPr sz="5500" b="1"/>
            </a:lvl2pPr>
            <a:lvl3pPr marL="1917700" indent="-698500" defTabSz="825500">
              <a:lnSpc>
                <a:spcPct val="100000"/>
              </a:lnSpc>
              <a:spcBef>
                <a:spcPts val="0"/>
              </a:spcBef>
              <a:defRPr sz="5500" b="1"/>
            </a:lvl3pPr>
            <a:lvl4pPr marL="2527300" indent="-698500" defTabSz="825500">
              <a:lnSpc>
                <a:spcPct val="100000"/>
              </a:lnSpc>
              <a:spcBef>
                <a:spcPts val="0"/>
              </a:spcBef>
              <a:defRPr sz="5500" b="1"/>
            </a:lvl4pPr>
            <a:lvl5pPr marL="3136900" indent="-698500" defTabSz="825500">
              <a:lnSpc>
                <a:spcPct val="100000"/>
              </a:lnSpc>
              <a:spcBef>
                <a:spcPts val="0"/>
              </a:spcBef>
              <a:defRPr sz="5500" b="1"/>
            </a:lvl5pPr>
          </a:lstStyle>
          <a:p>
            <a:r>
              <a:t>Slide Subtitle</a:t>
            </a:r>
          </a:p>
          <a:p>
            <a:pPr lvl="1"/>
            <a:endParaRPr/>
          </a:p>
          <a:p>
            <a:pPr lvl="2"/>
            <a:endParaRPr/>
          </a:p>
          <a:p>
            <a:pPr lvl="3"/>
            <a:endParaRPr/>
          </a:p>
          <a:p>
            <a:pPr lvl="4"/>
            <a:endParaRPr/>
          </a:p>
        </p:txBody>
      </p:sp>
      <p:sp>
        <p:nvSpPr>
          <p:cNvPr id="44" name="Body Level One…"/>
          <p:cNvSpPr txBox="1">
            <a:spLocks noGrp="1"/>
          </p:cNvSpPr>
          <p:nvPr>
            <p:ph type="body" idx="21" hasCustomPrompt="1"/>
          </p:nvPr>
        </p:nvSpPr>
        <p:spPr>
          <a:prstGeom prst="rect">
            <a:avLst/>
          </a:prstGeom>
        </p:spPr>
        <p:txBody>
          <a:bodyPr numCol="1" spcCol="38100"/>
          <a:lstStyle/>
          <a:p>
            <a:r>
              <a:t>Slide bullet text</a:t>
            </a:r>
          </a:p>
        </p:txBody>
      </p:sp>
      <p:sp>
        <p:nvSpPr>
          <p:cNvPr id="4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52" name="Body Level One…"/>
          <p:cNvSpPr txBox="1">
            <a:spLocks noGrp="1"/>
          </p:cNvSpPr>
          <p:nvPr>
            <p:ph type="body" idx="1" hasCustomPrompt="1"/>
          </p:nvPr>
        </p:nvSpPr>
        <p:spPr>
          <a:prstGeom prst="rect">
            <a:avLst/>
          </a:prstGeom>
        </p:spPr>
        <p:txBody>
          <a:bodyPr/>
          <a:lstStyle/>
          <a:p>
            <a:r>
              <a:t>Slide bullet text</a:t>
            </a:r>
          </a:p>
          <a:p>
            <a:pPr lvl="1"/>
            <a:endParaRPr/>
          </a:p>
          <a:p>
            <a:pPr lvl="2"/>
            <a:endParaRPr/>
          </a:p>
          <a:p>
            <a:pPr lvl="3"/>
            <a:endParaRPr/>
          </a:p>
          <a:p>
            <a:pPr lvl="4"/>
            <a:endParaRPr/>
          </a:p>
        </p:txBody>
      </p:sp>
      <p:sp>
        <p:nvSpPr>
          <p:cNvPr id="5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0" name="Body Level One…"/>
          <p:cNvSpPr txBox="1">
            <a:spLocks noGrp="1"/>
          </p:cNvSpPr>
          <p:nvPr>
            <p:ph type="body" sz="quarter" idx="1" hasCustomPrompt="1"/>
          </p:nvPr>
        </p:nvSpPr>
        <p:spPr>
          <a:xfrm>
            <a:off x="1206500" y="2372960"/>
            <a:ext cx="9779000" cy="934782"/>
          </a:xfrm>
          <a:prstGeom prst="rect">
            <a:avLst/>
          </a:prstGeom>
        </p:spPr>
        <p:txBody>
          <a:bodyPr lIns="45718" tIns="45718" rIns="45718" bIns="45718" numCol="1" spcCol="38100"/>
          <a:lstStyle>
            <a:lvl1pPr marL="0" indent="0" defTabSz="825500">
              <a:lnSpc>
                <a:spcPct val="100000"/>
              </a:lnSpc>
              <a:spcBef>
                <a:spcPts val="0"/>
              </a:spcBef>
              <a:buSzTx/>
              <a:buNone/>
              <a:defRPr sz="5500" b="1"/>
            </a:lvl1pPr>
            <a:lvl2pPr marL="1308100" indent="-698500" defTabSz="825500">
              <a:lnSpc>
                <a:spcPct val="100000"/>
              </a:lnSpc>
              <a:spcBef>
                <a:spcPts val="0"/>
              </a:spcBef>
              <a:defRPr sz="5500" b="1"/>
            </a:lvl2pPr>
            <a:lvl3pPr marL="1917700" indent="-698500" defTabSz="825500">
              <a:lnSpc>
                <a:spcPct val="100000"/>
              </a:lnSpc>
              <a:spcBef>
                <a:spcPts val="0"/>
              </a:spcBef>
              <a:defRPr sz="5500" b="1"/>
            </a:lvl3pPr>
            <a:lvl4pPr marL="2527300" indent="-698500" defTabSz="825500">
              <a:lnSpc>
                <a:spcPct val="100000"/>
              </a:lnSpc>
              <a:spcBef>
                <a:spcPts val="0"/>
              </a:spcBef>
              <a:defRPr sz="5500" b="1"/>
            </a:lvl4pPr>
            <a:lvl5pPr marL="3136900" indent="-698500" defTabSz="825500">
              <a:lnSpc>
                <a:spcPct val="100000"/>
              </a:lnSpc>
              <a:spcBef>
                <a:spcPts val="0"/>
              </a:spcBef>
              <a:defRPr sz="5500" b="1"/>
            </a:lvl5pPr>
          </a:lstStyle>
          <a:p>
            <a:r>
              <a:t>Slide Subtitle</a:t>
            </a:r>
          </a:p>
          <a:p>
            <a:pPr lvl="1"/>
            <a:endParaRPr/>
          </a:p>
          <a:p>
            <a:pPr lvl="2"/>
            <a:endParaRPr/>
          </a:p>
          <a:p>
            <a:pPr lvl="3"/>
            <a:endParaRPr/>
          </a:p>
          <a:p>
            <a:pPr lvl="4"/>
            <a:endParaRPr/>
          </a:p>
        </p:txBody>
      </p:sp>
      <p:sp>
        <p:nvSpPr>
          <p:cNvPr id="61" name="Body Level One…"/>
          <p:cNvSpPr txBox="1">
            <a:spLocks noGrp="1"/>
          </p:cNvSpPr>
          <p:nvPr>
            <p:ph type="body" sz="half" idx="21" hasCustomPrompt="1"/>
          </p:nvPr>
        </p:nvSpPr>
        <p:spPr>
          <a:xfrm>
            <a:off x="1206500" y="4248503"/>
            <a:ext cx="9779000" cy="8256631"/>
          </a:xfrm>
          <a:prstGeom prst="rect">
            <a:avLst/>
          </a:prstGeom>
        </p:spPr>
        <p:txBody>
          <a:bodyPr numCol="1" spcCol="38100"/>
          <a:lstStyle/>
          <a:p>
            <a:r>
              <a:t>Slide bullet text</a:t>
            </a:r>
          </a:p>
        </p:txBody>
      </p:sp>
      <p:sp>
        <p:nvSpPr>
          <p:cNvPr id="62" name="Bowl of pappardelle pasta with parsley butter, roasted hazelnuts and shaved parmesan cheese"/>
          <p:cNvSpPr>
            <a:spLocks noGrp="1"/>
          </p:cNvSpPr>
          <p:nvPr>
            <p:ph type="pic" idx="22"/>
          </p:nvPr>
        </p:nvSpPr>
        <p:spPr>
          <a:xfrm>
            <a:off x="12192000" y="-407266"/>
            <a:ext cx="10916874" cy="14555833"/>
          </a:xfrm>
          <a:prstGeom prst="rect">
            <a:avLst/>
          </a:prstGeom>
        </p:spPr>
        <p:txBody>
          <a:bodyPr lIns="91439" tIns="45719" rIns="91439" bIns="45719" numCol="1" spcCol="38100">
            <a:noAutofit/>
          </a:bodyPr>
          <a:lstStyle/>
          <a:p>
            <a:endParaRPr/>
          </a:p>
        </p:txBody>
      </p:sp>
      <p:sp>
        <p:nvSpPr>
          <p:cNvPr id="63" name="Slide Title"/>
          <p:cNvSpPr txBox="1">
            <a:spLocks noGrp="1"/>
          </p:cNvSpPr>
          <p:nvPr>
            <p:ph type="title" hasCustomPrompt="1"/>
          </p:nvPr>
        </p:nvSpPr>
        <p:spPr>
          <a:xfrm>
            <a:off x="1206500" y="1079500"/>
            <a:ext cx="9779000" cy="1435100"/>
          </a:xfrm>
          <a:prstGeom prst="rect">
            <a:avLst/>
          </a:prstGeom>
        </p:spPr>
        <p:txBody>
          <a:bodyPr/>
          <a:lstStyle/>
          <a:p>
            <a:r>
              <a:t>Slide Title</a:t>
            </a:r>
          </a:p>
        </p:txBody>
      </p:sp>
      <p:sp>
        <p:nvSpPr>
          <p:cNvPr id="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Section">
    <p:spTree>
      <p:nvGrpSpPr>
        <p:cNvPr id="1" name=""/>
        <p:cNvGrpSpPr/>
        <p:nvPr/>
      </p:nvGrpSpPr>
      <p:grpSpPr>
        <a:xfrm>
          <a:off x="0" y="0"/>
          <a:ext cx="0" cy="0"/>
          <a:chOff x="0" y="0"/>
          <a:chExt cx="0" cy="0"/>
        </a:xfrm>
      </p:grpSpPr>
      <p:sp>
        <p:nvSpPr>
          <p:cNvPr id="71" name="Section Title"/>
          <p:cNvSpPr txBox="1">
            <a:spLocks noGrp="1"/>
          </p:cNvSpPr>
          <p:nvPr>
            <p:ph type="title" hasCustomPrompt="1"/>
          </p:nvPr>
        </p:nvSpPr>
        <p:spPr>
          <a:xfrm>
            <a:off x="1206496" y="4533900"/>
            <a:ext cx="21971005" cy="4648200"/>
          </a:xfrm>
          <a:prstGeom prst="rect">
            <a:avLst/>
          </a:prstGeom>
        </p:spPr>
        <p:txBody>
          <a:bodyPr anchor="ctr"/>
          <a:lstStyle>
            <a:lvl1pPr>
              <a:defRPr sz="11600" b="0" spc="-232">
                <a:latin typeface="Helvetica Neue Medium"/>
                <a:ea typeface="Helvetica Neue Medium"/>
                <a:cs typeface="Helvetica Neue Medium"/>
                <a:sym typeface="Helvetica Neue Medium"/>
              </a:defRPr>
            </a:lvl1pPr>
          </a:lstStyle>
          <a:p>
            <a:r>
              <a:t>Section Title</a:t>
            </a:r>
          </a:p>
        </p:txBody>
      </p:sp>
      <p:sp>
        <p:nvSpPr>
          <p:cNvPr id="72" name="Slide Number"/>
          <p:cNvSpPr txBox="1">
            <a:spLocks noGrp="1"/>
          </p:cNvSpPr>
          <p:nvPr>
            <p:ph type="sldNum" sz="quarter" idx="2"/>
          </p:nvPr>
        </p:nvSpPr>
        <p:spPr>
          <a:xfrm>
            <a:off x="12001500" y="13085233"/>
            <a:ext cx="368504" cy="3746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79" name="Slide Title"/>
          <p:cNvSpPr txBox="1">
            <a:spLocks noGrp="1"/>
          </p:cNvSpPr>
          <p:nvPr>
            <p:ph type="title" hasCustomPrompt="1"/>
          </p:nvPr>
        </p:nvSpPr>
        <p:spPr>
          <a:xfrm>
            <a:off x="1206500" y="1079500"/>
            <a:ext cx="21971000" cy="1434951"/>
          </a:xfrm>
          <a:prstGeom prst="rect">
            <a:avLst/>
          </a:prstGeom>
        </p:spPr>
        <p:txBody>
          <a:bodyPr/>
          <a:lstStyle/>
          <a:p>
            <a:r>
              <a:t>Slide Title</a:t>
            </a:r>
          </a:p>
        </p:txBody>
      </p:sp>
      <p:sp>
        <p:nvSpPr>
          <p:cNvPr id="80" name="Body Level One…"/>
          <p:cNvSpPr txBox="1">
            <a:spLocks noGrp="1"/>
          </p:cNvSpPr>
          <p:nvPr>
            <p:ph type="body" sz="quarter" idx="1" hasCustomPrompt="1"/>
          </p:nvPr>
        </p:nvSpPr>
        <p:spPr>
          <a:xfrm>
            <a:off x="1206500" y="2372960"/>
            <a:ext cx="21971000" cy="934782"/>
          </a:xfrm>
          <a:prstGeom prst="rect">
            <a:avLst/>
          </a:prstGeom>
        </p:spPr>
        <p:txBody>
          <a:bodyPr lIns="45718" tIns="45718" rIns="45718" bIns="45718" numCol="1" spcCol="38100"/>
          <a:lstStyle>
            <a:lvl1pPr marL="0" indent="0" defTabSz="825500">
              <a:lnSpc>
                <a:spcPct val="100000"/>
              </a:lnSpc>
              <a:spcBef>
                <a:spcPts val="0"/>
              </a:spcBef>
              <a:buSzTx/>
              <a:buNone/>
              <a:defRPr sz="5500" b="1"/>
            </a:lvl1pPr>
            <a:lvl2pPr marL="1308100" indent="-698500" defTabSz="825500">
              <a:lnSpc>
                <a:spcPct val="100000"/>
              </a:lnSpc>
              <a:spcBef>
                <a:spcPts val="0"/>
              </a:spcBef>
              <a:defRPr sz="5500" b="1"/>
            </a:lvl2pPr>
            <a:lvl3pPr marL="1917700" indent="-698500" defTabSz="825500">
              <a:lnSpc>
                <a:spcPct val="100000"/>
              </a:lnSpc>
              <a:spcBef>
                <a:spcPts val="0"/>
              </a:spcBef>
              <a:defRPr sz="5500" b="1"/>
            </a:lvl3pPr>
            <a:lvl4pPr marL="2527300" indent="-698500" defTabSz="825500">
              <a:lnSpc>
                <a:spcPct val="100000"/>
              </a:lnSpc>
              <a:spcBef>
                <a:spcPts val="0"/>
              </a:spcBef>
              <a:defRPr sz="5500" b="1"/>
            </a:lvl4pPr>
            <a:lvl5pPr marL="3136900" indent="-698500" defTabSz="825500">
              <a:lnSpc>
                <a:spcPct val="100000"/>
              </a:lnSpc>
              <a:spcBef>
                <a:spcPts val="0"/>
              </a:spcBef>
              <a:defRPr sz="5500" b="1"/>
            </a:lvl5pPr>
          </a:lstStyle>
          <a:p>
            <a:r>
              <a:t>Slide Subtitle</a:t>
            </a:r>
          </a:p>
          <a:p>
            <a:pPr lvl="1"/>
            <a:endParaRPr/>
          </a:p>
          <a:p>
            <a:pPr lvl="2"/>
            <a:endParaRPr/>
          </a:p>
          <a:p>
            <a:pPr lvl="3"/>
            <a:endParaRPr/>
          </a:p>
          <a:p>
            <a:pPr lvl="4"/>
            <a:endParaRPr/>
          </a:p>
        </p:txBody>
      </p:sp>
      <p:sp>
        <p:nvSpPr>
          <p:cNvPr id="8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Agenda">
    <p:spTree>
      <p:nvGrpSpPr>
        <p:cNvPr id="1" name=""/>
        <p:cNvGrpSpPr/>
        <p:nvPr/>
      </p:nvGrpSpPr>
      <p:grpSpPr>
        <a:xfrm>
          <a:off x="0" y="0"/>
          <a:ext cx="0" cy="0"/>
          <a:chOff x="0" y="0"/>
          <a:chExt cx="0" cy="0"/>
        </a:xfrm>
      </p:grpSpPr>
      <p:sp>
        <p:nvSpPr>
          <p:cNvPr id="88" name="Agenda Title"/>
          <p:cNvSpPr txBox="1">
            <a:spLocks noGrp="1"/>
          </p:cNvSpPr>
          <p:nvPr>
            <p:ph type="title" hasCustomPrompt="1"/>
          </p:nvPr>
        </p:nvSpPr>
        <p:spPr>
          <a:xfrm>
            <a:off x="1206500" y="1079500"/>
            <a:ext cx="21971000" cy="1435100"/>
          </a:xfrm>
          <a:prstGeom prst="rect">
            <a:avLst/>
          </a:prstGeom>
        </p:spPr>
        <p:txBody>
          <a:bodyPr/>
          <a:lstStyle/>
          <a:p>
            <a:r>
              <a:t>Agenda Title</a:t>
            </a:r>
          </a:p>
        </p:txBody>
      </p:sp>
      <p:sp>
        <p:nvSpPr>
          <p:cNvPr id="89" name="Body Level One…"/>
          <p:cNvSpPr txBox="1">
            <a:spLocks noGrp="1"/>
          </p:cNvSpPr>
          <p:nvPr>
            <p:ph type="body" sz="quarter" idx="1" hasCustomPrompt="1"/>
          </p:nvPr>
        </p:nvSpPr>
        <p:spPr>
          <a:xfrm>
            <a:off x="1206500" y="2372960"/>
            <a:ext cx="21971000" cy="934782"/>
          </a:xfrm>
          <a:prstGeom prst="rect">
            <a:avLst/>
          </a:prstGeom>
        </p:spPr>
        <p:txBody>
          <a:bodyPr lIns="45718" tIns="45718" rIns="45718" bIns="45718" numCol="1" spcCol="38100"/>
          <a:lstStyle>
            <a:lvl1pPr marL="0" indent="0" defTabSz="825500">
              <a:lnSpc>
                <a:spcPct val="100000"/>
              </a:lnSpc>
              <a:spcBef>
                <a:spcPts val="0"/>
              </a:spcBef>
              <a:buSzTx/>
              <a:buNone/>
              <a:defRPr sz="5500" b="1"/>
            </a:lvl1pPr>
            <a:lvl2pPr marL="1308100" indent="-698500" defTabSz="825500">
              <a:lnSpc>
                <a:spcPct val="100000"/>
              </a:lnSpc>
              <a:spcBef>
                <a:spcPts val="0"/>
              </a:spcBef>
              <a:defRPr sz="5500" b="1"/>
            </a:lvl2pPr>
            <a:lvl3pPr marL="1917700" indent="-698500" defTabSz="825500">
              <a:lnSpc>
                <a:spcPct val="100000"/>
              </a:lnSpc>
              <a:spcBef>
                <a:spcPts val="0"/>
              </a:spcBef>
              <a:defRPr sz="5500" b="1"/>
            </a:lvl3pPr>
            <a:lvl4pPr marL="2527300" indent="-698500" defTabSz="825500">
              <a:lnSpc>
                <a:spcPct val="100000"/>
              </a:lnSpc>
              <a:spcBef>
                <a:spcPts val="0"/>
              </a:spcBef>
              <a:defRPr sz="5500" b="1"/>
            </a:lvl4pPr>
            <a:lvl5pPr marL="3136900" indent="-698500" defTabSz="825500">
              <a:lnSpc>
                <a:spcPct val="100000"/>
              </a:lnSpc>
              <a:spcBef>
                <a:spcPts val="0"/>
              </a:spcBef>
              <a:defRPr sz="5500" b="1"/>
            </a:lvl5pPr>
          </a:lstStyle>
          <a:p>
            <a:r>
              <a:t>Agenda Subtitle</a:t>
            </a:r>
          </a:p>
          <a:p>
            <a:pPr lvl="1"/>
            <a:endParaRPr/>
          </a:p>
          <a:p>
            <a:pPr lvl="2"/>
            <a:endParaRPr/>
          </a:p>
          <a:p>
            <a:pPr lvl="3"/>
            <a:endParaRPr/>
          </a:p>
          <a:p>
            <a:pPr lvl="4"/>
            <a:endParaRPr/>
          </a:p>
        </p:txBody>
      </p:sp>
      <p:sp>
        <p:nvSpPr>
          <p:cNvPr id="90" name="Body Level One…"/>
          <p:cNvSpPr txBox="1">
            <a:spLocks noGrp="1"/>
          </p:cNvSpPr>
          <p:nvPr>
            <p:ph type="body" idx="21" hasCustomPrompt="1"/>
          </p:nvPr>
        </p:nvSpPr>
        <p:spPr>
          <a:prstGeom prst="rect">
            <a:avLst/>
          </a:prstGeom>
        </p:spPr>
        <p:txBody>
          <a:bodyPr numCol="1" spcCol="38100"/>
          <a:lstStyle>
            <a:lvl1pPr marL="0" indent="0" defTabSz="825500">
              <a:lnSpc>
                <a:spcPct val="100000"/>
              </a:lnSpc>
              <a:spcBef>
                <a:spcPts val="1800"/>
              </a:spcBef>
              <a:buSzTx/>
              <a:buNone/>
              <a:defRPr sz="5500" spc="-99"/>
            </a:lvl1pPr>
          </a:lstStyle>
          <a:p>
            <a:r>
              <a:t>Agenda Topics</a:t>
            </a:r>
          </a:p>
        </p:txBody>
      </p:sp>
      <p:sp>
        <p:nvSpPr>
          <p:cNvPr id="9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Statement">
    <p:spTree>
      <p:nvGrpSpPr>
        <p:cNvPr id="1" name=""/>
        <p:cNvGrpSpPr/>
        <p:nvPr/>
      </p:nvGrpSpPr>
      <p:grpSpPr>
        <a:xfrm>
          <a:off x="0" y="0"/>
          <a:ext cx="0" cy="0"/>
          <a:chOff x="0" y="0"/>
          <a:chExt cx="0" cy="0"/>
        </a:xfrm>
      </p:grpSpPr>
      <p:sp>
        <p:nvSpPr>
          <p:cNvPr id="98" name="Body Level One…"/>
          <p:cNvSpPr txBox="1">
            <a:spLocks noGrp="1"/>
          </p:cNvSpPr>
          <p:nvPr>
            <p:ph type="body" sz="half" idx="1" hasCustomPrompt="1"/>
          </p:nvPr>
        </p:nvSpPr>
        <p:spPr>
          <a:xfrm>
            <a:off x="1206500" y="4920843"/>
            <a:ext cx="21971000" cy="3874314"/>
          </a:xfrm>
          <a:prstGeom prst="rect">
            <a:avLst/>
          </a:prstGeom>
        </p:spPr>
        <p:txBody>
          <a:bodyPr numCol="1" spcCol="38100" anchor="ctr"/>
          <a:lstStyle>
            <a:lvl1pPr marL="0" indent="0" algn="ctr">
              <a:lnSpc>
                <a:spcPct val="80000"/>
              </a:lnSpc>
              <a:spcBef>
                <a:spcPts val="0"/>
              </a:spcBef>
              <a:buSzTx/>
              <a:buNone/>
              <a:defRPr sz="11600" spc="-232">
                <a:latin typeface="Helvetica Neue Medium"/>
                <a:ea typeface="Helvetica Neue Medium"/>
                <a:cs typeface="Helvetica Neue Medium"/>
                <a:sym typeface="Helvetica Neue Medium"/>
              </a:defRPr>
            </a:lvl1pPr>
            <a:lvl2pPr marL="0" indent="0" algn="ctr">
              <a:lnSpc>
                <a:spcPct val="80000"/>
              </a:lnSpc>
              <a:spcBef>
                <a:spcPts val="0"/>
              </a:spcBef>
              <a:buSzTx/>
              <a:buNone/>
              <a:defRPr sz="11600" spc="-232">
                <a:latin typeface="Helvetica Neue Medium"/>
                <a:ea typeface="Helvetica Neue Medium"/>
                <a:cs typeface="Helvetica Neue Medium"/>
                <a:sym typeface="Helvetica Neue Medium"/>
              </a:defRPr>
            </a:lvl2pPr>
            <a:lvl3pPr marL="0" indent="0" algn="ctr">
              <a:lnSpc>
                <a:spcPct val="80000"/>
              </a:lnSpc>
              <a:spcBef>
                <a:spcPts val="0"/>
              </a:spcBef>
              <a:buSzTx/>
              <a:buNone/>
              <a:defRPr sz="11600" spc="-232">
                <a:latin typeface="Helvetica Neue Medium"/>
                <a:ea typeface="Helvetica Neue Medium"/>
                <a:cs typeface="Helvetica Neue Medium"/>
                <a:sym typeface="Helvetica Neue Medium"/>
              </a:defRPr>
            </a:lvl3pPr>
            <a:lvl4pPr marL="0" indent="0" algn="ctr">
              <a:lnSpc>
                <a:spcPct val="80000"/>
              </a:lnSpc>
              <a:spcBef>
                <a:spcPts val="0"/>
              </a:spcBef>
              <a:buSzTx/>
              <a:buNone/>
              <a:defRPr sz="11600" spc="-232">
                <a:latin typeface="Helvetica Neue Medium"/>
                <a:ea typeface="Helvetica Neue Medium"/>
                <a:cs typeface="Helvetica Neue Medium"/>
                <a:sym typeface="Helvetica Neue Medium"/>
              </a:defRPr>
            </a:lvl4pPr>
            <a:lvl5pPr marL="0" indent="0" algn="ctr">
              <a:lnSpc>
                <a:spcPct val="80000"/>
              </a:lnSpc>
              <a:spcBef>
                <a:spcPts val="0"/>
              </a:spcBef>
              <a:buSzTx/>
              <a:buNone/>
              <a:defRPr sz="11600" spc="-232">
                <a:latin typeface="Helvetica Neue Medium"/>
                <a:ea typeface="Helvetica Neue Medium"/>
                <a:cs typeface="Helvetica Neue Medium"/>
                <a:sym typeface="Helvetica Neue Medium"/>
              </a:defRPr>
            </a:lvl5pPr>
          </a:lstStyle>
          <a:p>
            <a:r>
              <a:t>Statement</a:t>
            </a:r>
          </a:p>
          <a:p>
            <a:pPr lvl="1"/>
            <a:endParaRPr/>
          </a:p>
          <a:p>
            <a:pPr lvl="2"/>
            <a:endParaRPr/>
          </a:p>
          <a:p>
            <a:pPr lvl="3"/>
            <a:endParaRPr/>
          </a:p>
          <a:p>
            <a:pPr lvl="4"/>
            <a:endParaRPr/>
          </a:p>
        </p:txBody>
      </p:sp>
      <p:sp>
        <p:nvSpPr>
          <p:cNvPr id="9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Body Level One…"/>
          <p:cNvSpPr txBox="1">
            <a:spLocks noGrp="1"/>
          </p:cNvSpPr>
          <p:nvPr>
            <p:ph type="body" idx="1" hasCustomPrompt="1"/>
          </p:nvPr>
        </p:nvSpPr>
        <p:spPr>
          <a:xfrm>
            <a:off x="1206500" y="4248503"/>
            <a:ext cx="21971000" cy="825601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numCol="2" spcCol="1098550">
            <a:normAutofit/>
          </a:bodyPr>
          <a:lstStyle/>
          <a:p>
            <a:r>
              <a:t>Slide bullet text</a:t>
            </a:r>
          </a:p>
          <a:p>
            <a:pPr lvl="1"/>
            <a:endParaRPr/>
          </a:p>
          <a:p>
            <a:pPr lvl="2"/>
            <a:endParaRPr/>
          </a:p>
          <a:p>
            <a:pPr lvl="3"/>
            <a:endParaRPr/>
          </a:p>
          <a:p>
            <a:pPr lvl="4"/>
            <a:endParaRPr/>
          </a:p>
        </p:txBody>
      </p:sp>
      <p:sp>
        <p:nvSpPr>
          <p:cNvPr id="3" name="Title Text"/>
          <p:cNvSpPr txBox="1">
            <a:spLocks noGrp="1"/>
          </p:cNvSpPr>
          <p:nvPr>
            <p:ph type="title"/>
          </p:nvPr>
        </p:nvSpPr>
        <p:spPr>
          <a:xfrm>
            <a:off x="3653366" y="2743200"/>
            <a:ext cx="19507201" cy="1505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Title Text</a:t>
            </a:r>
          </a:p>
        </p:txBody>
      </p:sp>
      <p:sp>
        <p:nvSpPr>
          <p:cNvPr id="4" name="Slide Number"/>
          <p:cNvSpPr txBox="1">
            <a:spLocks noGrp="1"/>
          </p:cNvSpPr>
          <p:nvPr>
            <p:ph type="sldNum" sz="quarter" idx="2"/>
          </p:nvPr>
        </p:nvSpPr>
        <p:spPr>
          <a:xfrm>
            <a:off x="12001500" y="13080999"/>
            <a:ext cx="368504" cy="374600"/>
          </a:xfrm>
          <a:prstGeom prst="rect">
            <a:avLst/>
          </a:prstGeom>
          <a:ln w="12700">
            <a:miter lim="400000"/>
          </a:ln>
        </p:spPr>
        <p:txBody>
          <a:bodyPr wrap="none" lIns="50800" tIns="50800" rIns="50800" bIns="50800" anchor="b">
            <a:spAutoFit/>
          </a:bodyPr>
          <a:lstStyle>
            <a:lvl1pPr defTabSz="584200">
              <a:defRPr sz="1800">
                <a:solidFill>
                  <a:srgbClr val="000000"/>
                </a:solidFill>
                <a:latin typeface="+mn-lt"/>
                <a:ea typeface="+mn-ea"/>
                <a:cs typeface="+mn-cs"/>
                <a:sym typeface="Helvetica Neue"/>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Lst>
  <p:transition spd="med"/>
  <p:txStyles>
    <p:titleStyle>
      <a:lvl1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1pPr>
      <a:lvl2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p:titleStyle>
    <p:bodyStyle>
      <a:lvl1pPr marL="6096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1pPr>
      <a:lvl2pPr marL="12192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1pPr>
      <a:lvl2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2pPr>
      <a:lvl3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3pPr>
      <a:lvl4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4pPr>
      <a:lvl5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5pPr>
      <a:lvl6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6pPr>
      <a:lvl7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7pPr>
      <a:lvl8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8pPr>
      <a:lvl9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policestationreps.com/forgotten.php" TargetMode="External"/><Relationship Id="rId2" Type="http://schemas.openxmlformats.org/officeDocument/2006/relationships/image" Target="../media/image7.JP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hyperlink" Target="https://www.pxfuel.com/en/free-photo-qlndy"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www.salvisjuribus.it/usucapio-libertatis-e-prelazione-dello-stato-sui-beni-artistici-culturali/" TargetMode="External"/><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pixabay.com/en/calculation-white-male-3d-model-1889004/" TargetMode="External"/><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www.tanveernaseer.com/integrity-critical-factor-to-effective-leadership-the-economist-executive-navigator/" TargetMode="External"/><Relationship Id="rId2" Type="http://schemas.openxmlformats.org/officeDocument/2006/relationships/image" Target="../media/image11.jp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michcafe.blogspot.com/2013/10/human-rights-65-years-on.html" TargetMode="External"/><Relationship Id="rId2" Type="http://schemas.openxmlformats.org/officeDocument/2006/relationships/image" Target="../media/image12.jp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s://www.flickr.com/photos/nord_modular/52772616" TargetMode="External"/><Relationship Id="rId2" Type="http://schemas.openxmlformats.org/officeDocument/2006/relationships/image" Target="../media/image13.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opensource.com/article/17/3/iot-security-raspberry-pi" TargetMode="External"/><Relationship Id="rId2" Type="http://schemas.openxmlformats.org/officeDocument/2006/relationships/image" Target="../media/image14.jp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hyperlink" Target="https://navesinkinternational.com/counterparty-risk/" TargetMode="External"/><Relationship Id="rId2" Type="http://schemas.openxmlformats.org/officeDocument/2006/relationships/image" Target="../media/image1.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www.pngall.com/investigation-png" TargetMode="External"/><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www.publicdomainpictures.net/en/view-image.php?image=304639&amp;picture=time-for-a-change" TargetMode="External"/><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www.flickr.com/photos/lumaxart/2136954235/" TargetMode="External"/><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BADD447-8480-69F8-117A-B3F063A8C284}"/>
              </a:ext>
            </a:extLst>
          </p:cNvPr>
          <p:cNvSpPr>
            <a:spLocks noGrp="1"/>
          </p:cNvSpPr>
          <p:nvPr>
            <p:ph type="body" sz="quarter" idx="1"/>
          </p:nvPr>
        </p:nvSpPr>
        <p:spPr>
          <a:xfrm>
            <a:off x="1201340" y="10773296"/>
            <a:ext cx="5415591" cy="1723548"/>
          </a:xfrm>
        </p:spPr>
        <p:txBody>
          <a:bodyPr>
            <a:normAutofit lnSpcReduction="10000"/>
          </a:bodyPr>
          <a:lstStyle/>
          <a:p>
            <a:r>
              <a:rPr lang="en-GB" dirty="0"/>
              <a:t>Hugh Jones</a:t>
            </a:r>
          </a:p>
          <a:p>
            <a:r>
              <a:rPr lang="en-GB" dirty="0" err="1"/>
              <a:t>Barberstown</a:t>
            </a:r>
            <a:r>
              <a:rPr lang="en-GB" dirty="0"/>
              <a:t> Castle</a:t>
            </a:r>
          </a:p>
          <a:p>
            <a:r>
              <a:rPr lang="en-GB" dirty="0"/>
              <a:t>April, 2026</a:t>
            </a:r>
            <a:endParaRPr lang="en-IE" dirty="0"/>
          </a:p>
        </p:txBody>
      </p:sp>
      <p:sp>
        <p:nvSpPr>
          <p:cNvPr id="3" name="Title 2">
            <a:extLst>
              <a:ext uri="{FF2B5EF4-FFF2-40B4-BE49-F238E27FC236}">
                <a16:creationId xmlns:a16="http://schemas.microsoft.com/office/drawing/2014/main" id="{32F0847C-8670-7B5D-F1C3-7CED0B51D3F5}"/>
              </a:ext>
            </a:extLst>
          </p:cNvPr>
          <p:cNvSpPr>
            <a:spLocks noGrp="1"/>
          </p:cNvSpPr>
          <p:nvPr>
            <p:ph type="title"/>
          </p:nvPr>
        </p:nvSpPr>
        <p:spPr/>
        <p:txBody>
          <a:bodyPr/>
          <a:lstStyle/>
          <a:p>
            <a:r>
              <a:rPr lang="en-GB" dirty="0"/>
              <a:t>Data Protection Impact Assessment (DPIA)</a:t>
            </a:r>
            <a:endParaRPr lang="en-IE" dirty="0"/>
          </a:p>
        </p:txBody>
      </p:sp>
      <p:sp>
        <p:nvSpPr>
          <p:cNvPr id="4" name="Text Placeholder 3">
            <a:extLst>
              <a:ext uri="{FF2B5EF4-FFF2-40B4-BE49-F238E27FC236}">
                <a16:creationId xmlns:a16="http://schemas.microsoft.com/office/drawing/2014/main" id="{85ED2247-C399-A683-458E-7402BED1D840}"/>
              </a:ext>
            </a:extLst>
          </p:cNvPr>
          <p:cNvSpPr>
            <a:spLocks noGrp="1"/>
          </p:cNvSpPr>
          <p:nvPr>
            <p:ph type="body" sz="quarter" idx="21"/>
          </p:nvPr>
        </p:nvSpPr>
        <p:spPr/>
        <p:txBody>
          <a:bodyPr/>
          <a:lstStyle/>
          <a:p>
            <a:r>
              <a:rPr lang="en-GB" dirty="0"/>
              <a:t>Overview of key considerations</a:t>
            </a:r>
            <a:endParaRPr lang="en-IE" dirty="0"/>
          </a:p>
        </p:txBody>
      </p:sp>
    </p:spTree>
    <p:extLst>
      <p:ext uri="{BB962C8B-B14F-4D97-AF65-F5344CB8AC3E}">
        <p14:creationId xmlns:p14="http://schemas.microsoft.com/office/powerpoint/2010/main" val="1685382142"/>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C8214-B0B8-949C-DBC9-F1815E490FF4}"/>
              </a:ext>
            </a:extLst>
          </p:cNvPr>
          <p:cNvSpPr>
            <a:spLocks noGrp="1"/>
          </p:cNvSpPr>
          <p:nvPr>
            <p:ph type="title"/>
          </p:nvPr>
        </p:nvSpPr>
        <p:spPr/>
        <p:txBody>
          <a:bodyPr/>
          <a:lstStyle/>
          <a:p>
            <a:r>
              <a:rPr lang="en-IE" dirty="0"/>
              <a:t>Accountability</a:t>
            </a:r>
          </a:p>
        </p:txBody>
      </p:sp>
      <p:sp>
        <p:nvSpPr>
          <p:cNvPr id="4" name="Text Placeholder 3">
            <a:extLst>
              <a:ext uri="{FF2B5EF4-FFF2-40B4-BE49-F238E27FC236}">
                <a16:creationId xmlns:a16="http://schemas.microsoft.com/office/drawing/2014/main" id="{44F83E0E-A456-0831-D511-F0D17F5F2344}"/>
              </a:ext>
            </a:extLst>
          </p:cNvPr>
          <p:cNvSpPr>
            <a:spLocks noGrp="1"/>
          </p:cNvSpPr>
          <p:nvPr>
            <p:ph type="body" idx="21"/>
          </p:nvPr>
        </p:nvSpPr>
        <p:spPr>
          <a:xfrm>
            <a:off x="945243" y="2512663"/>
            <a:ext cx="17799957" cy="10827780"/>
          </a:xfrm>
        </p:spPr>
        <p:txBody>
          <a:bodyPr>
            <a:normAutofit fontScale="40000" lnSpcReduction="20000"/>
          </a:bodyPr>
          <a:lstStyle/>
          <a:p>
            <a:pPr marL="0" indent="0">
              <a:buNone/>
            </a:pPr>
            <a:r>
              <a:rPr lang="en-GB" sz="10000" dirty="0">
                <a:solidFill>
                  <a:srgbClr val="080808"/>
                </a:solidFill>
              </a:rPr>
              <a:t>Role of Data Controller - Primary point of compliance</a:t>
            </a:r>
          </a:p>
          <a:p>
            <a:pPr marL="800100" lvl="1" indent="-342900">
              <a:buFont typeface="Wingdings" panose="05000000000000000000" pitchFamily="2" charset="2"/>
              <a:buChar char="§"/>
            </a:pPr>
            <a:r>
              <a:rPr lang="en-GB" sz="10000" dirty="0">
                <a:solidFill>
                  <a:srgbClr val="080808"/>
                </a:solidFill>
              </a:rPr>
              <a:t>Process Logging/ </a:t>
            </a:r>
            <a:r>
              <a:rPr lang="en-GB" sz="10000" dirty="0" err="1">
                <a:solidFill>
                  <a:srgbClr val="080808"/>
                </a:solidFill>
              </a:rPr>
              <a:t>RoPA</a:t>
            </a:r>
            <a:endParaRPr lang="en-GB" sz="10000" dirty="0">
              <a:solidFill>
                <a:srgbClr val="080808"/>
              </a:solidFill>
            </a:endParaRPr>
          </a:p>
          <a:p>
            <a:pPr marL="800100" lvl="1" indent="-342900">
              <a:buFont typeface="Wingdings" panose="05000000000000000000" pitchFamily="2" charset="2"/>
              <a:buChar char="§"/>
            </a:pPr>
            <a:r>
              <a:rPr lang="en-GB" sz="10000" dirty="0">
                <a:solidFill>
                  <a:srgbClr val="080808"/>
                </a:solidFill>
              </a:rPr>
              <a:t>Data Protection Impact Assessment</a:t>
            </a:r>
          </a:p>
          <a:p>
            <a:pPr marL="800100" lvl="1" indent="-342900">
              <a:buFont typeface="Wingdings" panose="05000000000000000000" pitchFamily="2" charset="2"/>
              <a:buChar char="§"/>
            </a:pPr>
            <a:r>
              <a:rPr lang="en-GB" sz="10000" dirty="0">
                <a:solidFill>
                  <a:srgbClr val="080808"/>
                </a:solidFill>
              </a:rPr>
              <a:t>Response to Data Subject Rights</a:t>
            </a:r>
          </a:p>
          <a:p>
            <a:pPr marL="0" indent="0">
              <a:buNone/>
            </a:pPr>
            <a:r>
              <a:rPr lang="en-GB" sz="10000" dirty="0">
                <a:solidFill>
                  <a:srgbClr val="080808"/>
                </a:solidFill>
              </a:rPr>
              <a:t>Role of Data Processor - Mandatory contract in place</a:t>
            </a:r>
          </a:p>
          <a:p>
            <a:pPr marL="800100" lvl="1" indent="-342900">
              <a:buFont typeface="Wingdings" panose="05000000000000000000" pitchFamily="2" charset="2"/>
              <a:buChar char="§"/>
            </a:pPr>
            <a:r>
              <a:rPr lang="en-GB" sz="10000" dirty="0">
                <a:solidFill>
                  <a:srgbClr val="080808"/>
                </a:solidFill>
              </a:rPr>
              <a:t>Process Logging / </a:t>
            </a:r>
            <a:r>
              <a:rPr lang="en-GB" sz="10000" dirty="0" err="1">
                <a:solidFill>
                  <a:srgbClr val="080808"/>
                </a:solidFill>
              </a:rPr>
              <a:t>RoPA</a:t>
            </a:r>
            <a:endParaRPr lang="en-GB" sz="10000" dirty="0">
              <a:solidFill>
                <a:srgbClr val="080808"/>
              </a:solidFill>
            </a:endParaRPr>
          </a:p>
          <a:p>
            <a:pPr marL="800100" lvl="1" indent="-342900">
              <a:buFont typeface="Wingdings" panose="05000000000000000000" pitchFamily="2" charset="2"/>
              <a:buChar char="§"/>
            </a:pPr>
            <a:r>
              <a:rPr lang="en-GB" sz="10000" dirty="0">
                <a:solidFill>
                  <a:srgbClr val="080808"/>
                </a:solidFill>
              </a:rPr>
              <a:t>Due Diligence criteria</a:t>
            </a:r>
          </a:p>
          <a:p>
            <a:pPr marL="800100" lvl="1" indent="-342900">
              <a:buFont typeface="Wingdings" panose="05000000000000000000" pitchFamily="2" charset="2"/>
              <a:buChar char="§"/>
            </a:pPr>
            <a:r>
              <a:rPr lang="en-GB" sz="10000" dirty="0">
                <a:solidFill>
                  <a:srgbClr val="080808"/>
                </a:solidFill>
              </a:rPr>
              <a:t>Liability for Sub-contractors</a:t>
            </a:r>
          </a:p>
          <a:p>
            <a:pPr marL="0" indent="0">
              <a:buNone/>
            </a:pPr>
            <a:r>
              <a:rPr lang="en-GB" sz="10000" dirty="0">
                <a:solidFill>
                  <a:srgbClr val="080808"/>
                </a:solidFill>
              </a:rPr>
              <a:t>Role of Data Protection Officer - Dedicated role within the organisation  </a:t>
            </a:r>
          </a:p>
          <a:p>
            <a:r>
              <a:rPr lang="en-GB" sz="10000" dirty="0">
                <a:solidFill>
                  <a:srgbClr val="080808"/>
                </a:solidFill>
              </a:rPr>
              <a:t>Not necessarily an employee</a:t>
            </a:r>
          </a:p>
          <a:p>
            <a:pPr marL="342900" indent="-342900">
              <a:buFont typeface="Wingdings" panose="05000000000000000000" pitchFamily="2" charset="2"/>
              <a:buChar char="§"/>
            </a:pPr>
            <a:r>
              <a:rPr lang="en-GB" sz="10000" dirty="0">
                <a:solidFill>
                  <a:srgbClr val="080808"/>
                </a:solidFill>
              </a:rPr>
              <a:t>Individual Liability of Board members (to be determined)</a:t>
            </a:r>
          </a:p>
          <a:p>
            <a:endParaRPr lang="en-IE" b="1" dirty="0"/>
          </a:p>
        </p:txBody>
      </p:sp>
      <p:pic>
        <p:nvPicPr>
          <p:cNvPr id="5" name="Picture 4">
            <a:extLst>
              <a:ext uri="{FF2B5EF4-FFF2-40B4-BE49-F238E27FC236}">
                <a16:creationId xmlns:a16="http://schemas.microsoft.com/office/drawing/2014/main" id="{AE8E13FC-670D-7685-355B-AED459A92E3F}"/>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5381514" y="4035879"/>
            <a:ext cx="7795986" cy="4984152"/>
          </a:xfrm>
          <a:prstGeom prst="rect">
            <a:avLst/>
          </a:prstGeom>
        </p:spPr>
      </p:pic>
    </p:spTree>
    <p:extLst>
      <p:ext uri="{BB962C8B-B14F-4D97-AF65-F5344CB8AC3E}">
        <p14:creationId xmlns:p14="http://schemas.microsoft.com/office/powerpoint/2010/main" val="473731029"/>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13B76F-4D13-EC17-AAF4-6B12A59B68D5}"/>
              </a:ext>
            </a:extLst>
          </p:cNvPr>
          <p:cNvSpPr>
            <a:spLocks noGrp="1"/>
          </p:cNvSpPr>
          <p:nvPr>
            <p:ph type="title"/>
          </p:nvPr>
        </p:nvSpPr>
        <p:spPr>
          <a:xfrm>
            <a:off x="1059543" y="605971"/>
            <a:ext cx="21971000" cy="1433164"/>
          </a:xfrm>
        </p:spPr>
        <p:txBody>
          <a:bodyPr/>
          <a:lstStyle/>
          <a:p>
            <a:r>
              <a:rPr lang="en-IE" dirty="0"/>
              <a:t>DPIA Planning</a:t>
            </a:r>
          </a:p>
        </p:txBody>
      </p:sp>
      <p:sp>
        <p:nvSpPr>
          <p:cNvPr id="4" name="Text Placeholder 3">
            <a:extLst>
              <a:ext uri="{FF2B5EF4-FFF2-40B4-BE49-F238E27FC236}">
                <a16:creationId xmlns:a16="http://schemas.microsoft.com/office/drawing/2014/main" id="{44AE2D4D-D4D3-C389-9342-FB8DE5358707}"/>
              </a:ext>
            </a:extLst>
          </p:cNvPr>
          <p:cNvSpPr>
            <a:spLocks noGrp="1"/>
          </p:cNvSpPr>
          <p:nvPr>
            <p:ph type="body" idx="21"/>
          </p:nvPr>
        </p:nvSpPr>
        <p:spPr>
          <a:xfrm>
            <a:off x="1206500" y="2153435"/>
            <a:ext cx="21971000" cy="11203336"/>
          </a:xfrm>
        </p:spPr>
        <p:txBody>
          <a:bodyPr>
            <a:normAutofit fontScale="25000" lnSpcReduction="20000"/>
          </a:bodyPr>
          <a:lstStyle/>
          <a:p>
            <a:r>
              <a:rPr lang="en-IE" sz="16000" dirty="0">
                <a:solidFill>
                  <a:srgbClr val="080808"/>
                </a:solidFill>
              </a:rPr>
              <a:t>Understand the current processing activity (prior to change)</a:t>
            </a:r>
          </a:p>
          <a:p>
            <a:r>
              <a:rPr lang="en-IE" sz="16000" dirty="0">
                <a:solidFill>
                  <a:srgbClr val="080808"/>
                </a:solidFill>
              </a:rPr>
              <a:t>Understand the proposed change and options available</a:t>
            </a:r>
          </a:p>
          <a:p>
            <a:r>
              <a:rPr lang="en-IE" sz="16000" dirty="0">
                <a:solidFill>
                  <a:srgbClr val="080808"/>
                </a:solidFill>
              </a:rPr>
              <a:t>Consider the implications for: </a:t>
            </a:r>
          </a:p>
          <a:p>
            <a:pPr lvl="1"/>
            <a:r>
              <a:rPr lang="en-IE" sz="9600" dirty="0">
                <a:solidFill>
                  <a:srgbClr val="080808"/>
                </a:solidFill>
              </a:rPr>
              <a:t>Data management processes and data quality</a:t>
            </a:r>
          </a:p>
          <a:p>
            <a:pPr lvl="1"/>
            <a:r>
              <a:rPr lang="en-IE" sz="9600" dirty="0">
                <a:solidFill>
                  <a:srgbClr val="080808"/>
                </a:solidFill>
              </a:rPr>
              <a:t>Decision-making responsibility and accountability </a:t>
            </a:r>
          </a:p>
          <a:p>
            <a:pPr lvl="1"/>
            <a:r>
              <a:rPr lang="en-IE" sz="9600" dirty="0">
                <a:solidFill>
                  <a:srgbClr val="080808"/>
                </a:solidFill>
              </a:rPr>
              <a:t>Stakeholder involvement and outsourcing</a:t>
            </a:r>
          </a:p>
          <a:p>
            <a:pPr lvl="1"/>
            <a:r>
              <a:rPr lang="en-IE" sz="9600" dirty="0">
                <a:solidFill>
                  <a:srgbClr val="080808"/>
                </a:solidFill>
              </a:rPr>
              <a:t>Regulatory obligations, </a:t>
            </a:r>
            <a:r>
              <a:rPr lang="en-IE" sz="9600" dirty="0" err="1">
                <a:solidFill>
                  <a:srgbClr val="080808"/>
                </a:solidFill>
              </a:rPr>
              <a:t>esp</a:t>
            </a:r>
            <a:r>
              <a:rPr lang="en-IE" sz="9600" dirty="0">
                <a:solidFill>
                  <a:srgbClr val="080808"/>
                </a:solidFill>
              </a:rPr>
              <a:t> in light of new obligations</a:t>
            </a:r>
          </a:p>
          <a:p>
            <a:pPr lvl="1"/>
            <a:r>
              <a:rPr lang="en-IE" sz="9600" dirty="0">
                <a:solidFill>
                  <a:srgbClr val="080808"/>
                </a:solidFill>
              </a:rPr>
              <a:t>Guidance of Supervisory Authority</a:t>
            </a:r>
          </a:p>
          <a:p>
            <a:pPr lvl="1"/>
            <a:r>
              <a:rPr lang="en-IE" sz="9600" dirty="0">
                <a:solidFill>
                  <a:srgbClr val="080808"/>
                </a:solidFill>
              </a:rPr>
              <a:t>Jurisdictional considerations and data transfers</a:t>
            </a:r>
          </a:p>
          <a:p>
            <a:pPr lvl="1"/>
            <a:r>
              <a:rPr lang="en-IE" sz="9600" dirty="0">
                <a:solidFill>
                  <a:srgbClr val="080808"/>
                </a:solidFill>
              </a:rPr>
              <a:t>Changes to the original lawful basis for processing</a:t>
            </a:r>
          </a:p>
          <a:p>
            <a:pPr lvl="1"/>
            <a:r>
              <a:rPr lang="en-IE" sz="9600" dirty="0">
                <a:solidFill>
                  <a:srgbClr val="080808"/>
                </a:solidFill>
              </a:rPr>
              <a:t>De-commissioning of existing arrangements</a:t>
            </a:r>
          </a:p>
          <a:p>
            <a:pPr lvl="1"/>
            <a:r>
              <a:rPr lang="en-IE" sz="9600" dirty="0">
                <a:solidFill>
                  <a:srgbClr val="080808"/>
                </a:solidFill>
              </a:rPr>
              <a:t>Changes in staff working conditions</a:t>
            </a:r>
          </a:p>
          <a:p>
            <a:pPr lvl="1"/>
            <a:r>
              <a:rPr lang="en-IE" sz="9600" dirty="0">
                <a:solidFill>
                  <a:srgbClr val="080808"/>
                </a:solidFill>
              </a:rPr>
              <a:t>Re-use of legacy data for another purpose</a:t>
            </a:r>
          </a:p>
          <a:p>
            <a:pPr lvl="1"/>
            <a:endParaRPr lang="en-IE" b="1" dirty="0">
              <a:solidFill>
                <a:srgbClr val="080808"/>
              </a:solidFill>
            </a:endParaRPr>
          </a:p>
        </p:txBody>
      </p:sp>
      <p:pic>
        <p:nvPicPr>
          <p:cNvPr id="6" name="Picture 5">
            <a:extLst>
              <a:ext uri="{FF2B5EF4-FFF2-40B4-BE49-F238E27FC236}">
                <a16:creationId xmlns:a16="http://schemas.microsoft.com/office/drawing/2014/main" id="{E8FF9487-A60F-B7BF-4092-BFFF20D2D654}"/>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3230225" y="4339997"/>
            <a:ext cx="8667750" cy="6505575"/>
          </a:xfrm>
          <a:prstGeom prst="rect">
            <a:avLst/>
          </a:prstGeom>
        </p:spPr>
      </p:pic>
    </p:spTree>
    <p:extLst>
      <p:ext uri="{BB962C8B-B14F-4D97-AF65-F5344CB8AC3E}">
        <p14:creationId xmlns:p14="http://schemas.microsoft.com/office/powerpoint/2010/main" val="3551745510"/>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1C9EA-93BA-922E-3B2D-E3F2A58A9228}"/>
              </a:ext>
            </a:extLst>
          </p:cNvPr>
          <p:cNvSpPr>
            <a:spLocks noGrp="1"/>
          </p:cNvSpPr>
          <p:nvPr>
            <p:ph type="title"/>
          </p:nvPr>
        </p:nvSpPr>
        <p:spPr/>
        <p:txBody>
          <a:bodyPr/>
          <a:lstStyle/>
          <a:p>
            <a:r>
              <a:rPr lang="en-IE" dirty="0"/>
              <a:t>GDPR Principles</a:t>
            </a:r>
          </a:p>
        </p:txBody>
      </p:sp>
      <p:sp>
        <p:nvSpPr>
          <p:cNvPr id="4" name="Text Placeholder 3">
            <a:extLst>
              <a:ext uri="{FF2B5EF4-FFF2-40B4-BE49-F238E27FC236}">
                <a16:creationId xmlns:a16="http://schemas.microsoft.com/office/drawing/2014/main" id="{7C8CA4FA-2955-C313-EA80-7377844BBE3C}"/>
              </a:ext>
            </a:extLst>
          </p:cNvPr>
          <p:cNvSpPr>
            <a:spLocks noGrp="1"/>
          </p:cNvSpPr>
          <p:nvPr>
            <p:ph type="body" idx="21"/>
          </p:nvPr>
        </p:nvSpPr>
        <p:spPr>
          <a:xfrm>
            <a:off x="2413000" y="3040189"/>
            <a:ext cx="21971000" cy="9212771"/>
          </a:xfrm>
        </p:spPr>
        <p:txBody>
          <a:bodyPr>
            <a:normAutofit fontScale="92500" lnSpcReduction="20000"/>
          </a:bodyPr>
          <a:lstStyle/>
          <a:p>
            <a:pPr marL="514350" indent="-514350">
              <a:buFont typeface="+mj-lt"/>
              <a:buAutoNum type="arabicPeriod"/>
            </a:pPr>
            <a:r>
              <a:rPr lang="en-GB" sz="4800" dirty="0">
                <a:solidFill>
                  <a:srgbClr val="080808"/>
                </a:solidFill>
              </a:rPr>
              <a:t>Fair, Transparent and Lawful Processing</a:t>
            </a:r>
          </a:p>
          <a:p>
            <a:pPr marL="514350" indent="-514350">
              <a:buFont typeface="+mj-lt"/>
              <a:buAutoNum type="arabicPeriod"/>
            </a:pPr>
            <a:r>
              <a:rPr lang="en-GB" sz="4800" dirty="0">
                <a:solidFill>
                  <a:srgbClr val="080808"/>
                </a:solidFill>
              </a:rPr>
              <a:t>Purpose Limitation</a:t>
            </a:r>
          </a:p>
          <a:p>
            <a:pPr marL="514350" indent="-514350">
              <a:buFont typeface="+mj-lt"/>
              <a:buAutoNum type="arabicPeriod"/>
            </a:pPr>
            <a:r>
              <a:rPr lang="en-GB" sz="4800" dirty="0">
                <a:solidFill>
                  <a:srgbClr val="080808"/>
                </a:solidFill>
              </a:rPr>
              <a:t>Minimisation of Processing</a:t>
            </a:r>
          </a:p>
          <a:p>
            <a:pPr marL="514350" indent="-514350">
              <a:buFont typeface="+mj-lt"/>
              <a:buAutoNum type="arabicPeriod"/>
            </a:pPr>
            <a:r>
              <a:rPr lang="en-GB" sz="4800" dirty="0">
                <a:solidFill>
                  <a:srgbClr val="080808"/>
                </a:solidFill>
              </a:rPr>
              <a:t>Data Accuracy/Data Quality</a:t>
            </a:r>
          </a:p>
          <a:p>
            <a:pPr marL="514350" indent="-514350">
              <a:buFont typeface="+mj-lt"/>
              <a:buAutoNum type="arabicPeriod"/>
            </a:pPr>
            <a:r>
              <a:rPr lang="en-GB" sz="4800" dirty="0">
                <a:solidFill>
                  <a:srgbClr val="080808"/>
                </a:solidFill>
              </a:rPr>
              <a:t>Retention, Storage Limitation</a:t>
            </a:r>
          </a:p>
          <a:p>
            <a:pPr marL="514350" indent="-514350">
              <a:buFont typeface="+mj-lt"/>
              <a:buAutoNum type="arabicPeriod"/>
            </a:pPr>
            <a:r>
              <a:rPr lang="en-GB" sz="4800" dirty="0">
                <a:solidFill>
                  <a:srgbClr val="080808"/>
                </a:solidFill>
              </a:rPr>
              <a:t>Security and Confidentiality</a:t>
            </a:r>
          </a:p>
          <a:p>
            <a:pPr marL="514350" indent="-514350">
              <a:buFont typeface="+mj-lt"/>
              <a:buAutoNum type="arabicPeriod"/>
            </a:pPr>
            <a:r>
              <a:rPr lang="en-GB" sz="4800" dirty="0">
                <a:solidFill>
                  <a:srgbClr val="080808"/>
                </a:solidFill>
              </a:rPr>
              <a:t>Liability and Accountability</a:t>
            </a:r>
          </a:p>
          <a:p>
            <a:endParaRPr lang="en-GB" sz="4800" dirty="0">
              <a:solidFill>
                <a:srgbClr val="080808"/>
              </a:solidFill>
            </a:endParaRPr>
          </a:p>
          <a:p>
            <a:r>
              <a:rPr lang="en-GB" sz="4800" dirty="0">
                <a:solidFill>
                  <a:srgbClr val="080808"/>
                </a:solidFill>
              </a:rPr>
              <a:t>Respect for Data Subjects’ individual rights (Articles 15 – 22)</a:t>
            </a:r>
          </a:p>
          <a:p>
            <a:endParaRPr lang="en-IE" dirty="0"/>
          </a:p>
        </p:txBody>
      </p:sp>
      <p:pic>
        <p:nvPicPr>
          <p:cNvPr id="6" name="Picture 5" descr="A scale of justice on top of books&#10;&#10;Description automatically generated">
            <a:extLst>
              <a:ext uri="{FF2B5EF4-FFF2-40B4-BE49-F238E27FC236}">
                <a16:creationId xmlns:a16="http://schemas.microsoft.com/office/drawing/2014/main" id="{512BDB82-F706-16FD-B8E8-9DE8D45AB2AE}"/>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4050717" y="3756771"/>
            <a:ext cx="8417538" cy="5602924"/>
          </a:xfrm>
          <a:prstGeom prst="rect">
            <a:avLst/>
          </a:prstGeom>
        </p:spPr>
      </p:pic>
    </p:spTree>
    <p:extLst>
      <p:ext uri="{BB962C8B-B14F-4D97-AF65-F5344CB8AC3E}">
        <p14:creationId xmlns:p14="http://schemas.microsoft.com/office/powerpoint/2010/main" val="2376692092"/>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9EC59-BF16-E4B1-A45C-1F1100485AD4}"/>
              </a:ext>
            </a:extLst>
          </p:cNvPr>
          <p:cNvSpPr>
            <a:spLocks noGrp="1"/>
          </p:cNvSpPr>
          <p:nvPr>
            <p:ph type="title"/>
          </p:nvPr>
        </p:nvSpPr>
        <p:spPr>
          <a:xfrm>
            <a:off x="1206500" y="605971"/>
            <a:ext cx="21971000" cy="1433164"/>
          </a:xfrm>
        </p:spPr>
        <p:txBody>
          <a:bodyPr/>
          <a:lstStyle/>
          <a:p>
            <a:r>
              <a:rPr lang="en-IE" dirty="0"/>
              <a:t>Risk Evaluation</a:t>
            </a:r>
          </a:p>
        </p:txBody>
      </p:sp>
      <p:sp>
        <p:nvSpPr>
          <p:cNvPr id="4" name="Text Placeholder 3">
            <a:extLst>
              <a:ext uri="{FF2B5EF4-FFF2-40B4-BE49-F238E27FC236}">
                <a16:creationId xmlns:a16="http://schemas.microsoft.com/office/drawing/2014/main" id="{AF1D1479-3D37-5919-A1A8-C9E9F12EF768}"/>
              </a:ext>
            </a:extLst>
          </p:cNvPr>
          <p:cNvSpPr>
            <a:spLocks noGrp="1"/>
          </p:cNvSpPr>
          <p:nvPr>
            <p:ph type="body" idx="21"/>
          </p:nvPr>
        </p:nvSpPr>
        <p:spPr>
          <a:xfrm>
            <a:off x="1206500" y="2289073"/>
            <a:ext cx="21971000" cy="9908369"/>
          </a:xfrm>
        </p:spPr>
        <p:txBody>
          <a:bodyPr>
            <a:normAutofit fontScale="25000" lnSpcReduction="20000"/>
          </a:bodyPr>
          <a:lstStyle/>
          <a:p>
            <a:r>
              <a:rPr lang="en-IE" sz="12800" b="1" dirty="0">
                <a:solidFill>
                  <a:srgbClr val="080808"/>
                </a:solidFill>
              </a:rPr>
              <a:t>Risk Likelihood</a:t>
            </a:r>
          </a:p>
          <a:p>
            <a:pPr lvl="1"/>
            <a:r>
              <a:rPr lang="en-IE" sz="12800" dirty="0">
                <a:solidFill>
                  <a:srgbClr val="080808"/>
                </a:solidFill>
              </a:rPr>
              <a:t>‘1’ – Most unlikely, rarely happens, to …</a:t>
            </a:r>
          </a:p>
          <a:p>
            <a:pPr lvl="1"/>
            <a:r>
              <a:rPr lang="en-IE" sz="12800" dirty="0">
                <a:solidFill>
                  <a:srgbClr val="080808"/>
                </a:solidFill>
              </a:rPr>
              <a:t>‘5’- Highly likely, almost guaranteed to occur</a:t>
            </a:r>
          </a:p>
          <a:p>
            <a:r>
              <a:rPr lang="en-IE" sz="12800" b="1" dirty="0">
                <a:solidFill>
                  <a:srgbClr val="080808"/>
                </a:solidFill>
              </a:rPr>
              <a:t>Risk Impact</a:t>
            </a:r>
          </a:p>
          <a:p>
            <a:pPr lvl="1"/>
            <a:r>
              <a:rPr lang="en-IE" sz="12800" dirty="0">
                <a:solidFill>
                  <a:srgbClr val="080808"/>
                </a:solidFill>
              </a:rPr>
              <a:t>‘1’ – Negligible impact to …</a:t>
            </a:r>
          </a:p>
          <a:p>
            <a:pPr lvl="1"/>
            <a:r>
              <a:rPr lang="en-IE" sz="12800" dirty="0">
                <a:solidFill>
                  <a:srgbClr val="080808"/>
                </a:solidFill>
              </a:rPr>
              <a:t>‘5’ - Catastrophic, damaging to brand, reputation</a:t>
            </a:r>
          </a:p>
          <a:p>
            <a:r>
              <a:rPr lang="en-IE" sz="12800" b="1" dirty="0">
                <a:solidFill>
                  <a:srgbClr val="080808"/>
                </a:solidFill>
              </a:rPr>
              <a:t>Strength of proposed solution</a:t>
            </a:r>
          </a:p>
          <a:p>
            <a:pPr lvl="1"/>
            <a:r>
              <a:rPr lang="en-IE" sz="12800" dirty="0">
                <a:solidFill>
                  <a:srgbClr val="080808"/>
                </a:solidFill>
              </a:rPr>
              <a:t>‘1’ – Likely to be largely ineffective – It is out of our control to influence outcomes, to …</a:t>
            </a:r>
          </a:p>
          <a:p>
            <a:pPr lvl="1"/>
            <a:r>
              <a:rPr lang="en-IE" sz="12800" dirty="0">
                <a:solidFill>
                  <a:srgbClr val="080808"/>
                </a:solidFill>
              </a:rPr>
              <a:t>‘5’ – Likely to fully mitigate the effect of the risk event</a:t>
            </a:r>
          </a:p>
          <a:p>
            <a:r>
              <a:rPr lang="en-IE" sz="12800" dirty="0">
                <a:solidFill>
                  <a:srgbClr val="080808"/>
                </a:solidFill>
              </a:rPr>
              <a:t>Risk Value =  (Likelihood Value * Impact Value) / Strength of Solution </a:t>
            </a:r>
          </a:p>
          <a:p>
            <a:r>
              <a:rPr lang="en-IE" sz="12800" dirty="0">
                <a:solidFill>
                  <a:srgbClr val="080808"/>
                </a:solidFill>
              </a:rPr>
              <a:t>Consideration should be given to vulnerability of Data Subjects</a:t>
            </a:r>
          </a:p>
          <a:p>
            <a:r>
              <a:rPr lang="en-IE" sz="12800" b="1" dirty="0">
                <a:solidFill>
                  <a:srgbClr val="080808"/>
                </a:solidFill>
              </a:rPr>
              <a:t>Caution! – Risk evaluation tends to be very subjective – both organisational and individual!</a:t>
            </a:r>
          </a:p>
          <a:p>
            <a:endParaRPr lang="en-IE" dirty="0"/>
          </a:p>
        </p:txBody>
      </p:sp>
      <p:pic>
        <p:nvPicPr>
          <p:cNvPr id="5" name="Picture 4">
            <a:extLst>
              <a:ext uri="{FF2B5EF4-FFF2-40B4-BE49-F238E27FC236}">
                <a16:creationId xmlns:a16="http://schemas.microsoft.com/office/drawing/2014/main" id="{410D3519-3B48-7857-D67D-4A15B6B692EA}"/>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6203386" y="1924497"/>
            <a:ext cx="5945874" cy="5945874"/>
          </a:xfrm>
          <a:prstGeom prst="rect">
            <a:avLst/>
          </a:prstGeom>
        </p:spPr>
      </p:pic>
    </p:spTree>
    <p:extLst>
      <p:ext uri="{BB962C8B-B14F-4D97-AF65-F5344CB8AC3E}">
        <p14:creationId xmlns:p14="http://schemas.microsoft.com/office/powerpoint/2010/main" val="2062024370"/>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C0C76-E3B8-B138-3E9B-F8226E4B8B9C}"/>
              </a:ext>
            </a:extLst>
          </p:cNvPr>
          <p:cNvSpPr>
            <a:spLocks noGrp="1"/>
          </p:cNvSpPr>
          <p:nvPr>
            <p:ph type="title"/>
          </p:nvPr>
        </p:nvSpPr>
        <p:spPr/>
        <p:txBody>
          <a:bodyPr/>
          <a:lstStyle/>
          <a:p>
            <a:r>
              <a:rPr lang="en-IE" dirty="0"/>
              <a:t>Security Implications</a:t>
            </a:r>
          </a:p>
        </p:txBody>
      </p:sp>
      <p:sp>
        <p:nvSpPr>
          <p:cNvPr id="4" name="Text Placeholder 3">
            <a:extLst>
              <a:ext uri="{FF2B5EF4-FFF2-40B4-BE49-F238E27FC236}">
                <a16:creationId xmlns:a16="http://schemas.microsoft.com/office/drawing/2014/main" id="{BCC0AA5F-8472-243B-159F-014C32E8A731}"/>
              </a:ext>
            </a:extLst>
          </p:cNvPr>
          <p:cNvSpPr>
            <a:spLocks noGrp="1"/>
          </p:cNvSpPr>
          <p:nvPr>
            <p:ph type="body" idx="21"/>
          </p:nvPr>
        </p:nvSpPr>
        <p:spPr>
          <a:xfrm>
            <a:off x="945242" y="2842953"/>
            <a:ext cx="21415993" cy="10366819"/>
          </a:xfrm>
        </p:spPr>
        <p:txBody>
          <a:bodyPr>
            <a:normAutofit fontScale="92500" lnSpcReduction="20000"/>
          </a:bodyPr>
          <a:lstStyle/>
          <a:p>
            <a:r>
              <a:rPr lang="en-IE" dirty="0">
                <a:solidFill>
                  <a:srgbClr val="080808"/>
                </a:solidFill>
              </a:rPr>
              <a:t>What Technical and Organisational Measures (TOMs) are already in place?</a:t>
            </a:r>
          </a:p>
          <a:p>
            <a:r>
              <a:rPr lang="en-IE" dirty="0">
                <a:solidFill>
                  <a:srgbClr val="080808"/>
                </a:solidFill>
              </a:rPr>
              <a:t>What additional TOMs are being considered?</a:t>
            </a:r>
          </a:p>
          <a:p>
            <a:r>
              <a:rPr lang="en-IE" dirty="0">
                <a:solidFill>
                  <a:srgbClr val="080808"/>
                </a:solidFill>
              </a:rPr>
              <a:t>Are the TOMs adequate and appropriate for the proposed change?</a:t>
            </a:r>
          </a:p>
          <a:p>
            <a:r>
              <a:rPr lang="en-IE" dirty="0">
                <a:solidFill>
                  <a:srgbClr val="080808"/>
                </a:solidFill>
              </a:rPr>
              <a:t>Are the TOMs appropriate for the format and structure of the data?</a:t>
            </a:r>
          </a:p>
          <a:p>
            <a:r>
              <a:rPr lang="en-IE" dirty="0">
                <a:solidFill>
                  <a:srgbClr val="080808"/>
                </a:solidFill>
              </a:rPr>
              <a:t>Will new or additional staff have access to the data? (Article 28 contracts)</a:t>
            </a:r>
          </a:p>
          <a:p>
            <a:r>
              <a:rPr lang="en-IE" dirty="0">
                <a:solidFill>
                  <a:srgbClr val="080808"/>
                </a:solidFill>
              </a:rPr>
              <a:t>Will the data leave the jurisdiction? The EU? (</a:t>
            </a:r>
            <a:r>
              <a:rPr lang="en-IE" dirty="0" err="1">
                <a:solidFill>
                  <a:srgbClr val="080808"/>
                </a:solidFill>
              </a:rPr>
              <a:t>Schrems</a:t>
            </a:r>
            <a:r>
              <a:rPr lang="en-IE" dirty="0">
                <a:solidFill>
                  <a:srgbClr val="080808"/>
                </a:solidFill>
              </a:rPr>
              <a:t> II rules)</a:t>
            </a:r>
          </a:p>
          <a:p>
            <a:r>
              <a:rPr lang="en-IE" dirty="0">
                <a:solidFill>
                  <a:srgbClr val="080808"/>
                </a:solidFill>
              </a:rPr>
              <a:t>Are formal data transfer mechanisms in place (BCR, SCC, Data Transfer Framework, Code of Conduct)?</a:t>
            </a:r>
          </a:p>
          <a:p>
            <a:r>
              <a:rPr lang="en-IE" dirty="0">
                <a:solidFill>
                  <a:srgbClr val="080808"/>
                </a:solidFill>
              </a:rPr>
              <a:t>Is the intended destination a ‘Safe’ country? (14 at last count, including post-Brexit UK)</a:t>
            </a:r>
          </a:p>
          <a:p>
            <a:r>
              <a:rPr lang="en-IE" dirty="0">
                <a:solidFill>
                  <a:srgbClr val="080808"/>
                </a:solidFill>
              </a:rPr>
              <a:t>How big is the proposed data set?</a:t>
            </a:r>
          </a:p>
          <a:p>
            <a:endParaRPr lang="en-IE" dirty="0"/>
          </a:p>
        </p:txBody>
      </p:sp>
      <p:pic>
        <p:nvPicPr>
          <p:cNvPr id="6" name="Picture 5">
            <a:extLst>
              <a:ext uri="{FF2B5EF4-FFF2-40B4-BE49-F238E27FC236}">
                <a16:creationId xmlns:a16="http://schemas.microsoft.com/office/drawing/2014/main" id="{1F2F137D-0F05-DD63-2F48-85644445942D}"/>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0012250" y="3938059"/>
            <a:ext cx="3958396" cy="5654828"/>
          </a:xfrm>
          <a:prstGeom prst="rect">
            <a:avLst/>
          </a:prstGeom>
        </p:spPr>
      </p:pic>
    </p:spTree>
    <p:extLst>
      <p:ext uri="{BB962C8B-B14F-4D97-AF65-F5344CB8AC3E}">
        <p14:creationId xmlns:p14="http://schemas.microsoft.com/office/powerpoint/2010/main" val="3401361254"/>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80892-81F7-ACC6-A2B5-B49BFE74403E}"/>
              </a:ext>
            </a:extLst>
          </p:cNvPr>
          <p:cNvSpPr>
            <a:spLocks noGrp="1"/>
          </p:cNvSpPr>
          <p:nvPr>
            <p:ph type="title"/>
          </p:nvPr>
        </p:nvSpPr>
        <p:spPr/>
        <p:txBody>
          <a:bodyPr/>
          <a:lstStyle/>
          <a:p>
            <a:r>
              <a:rPr lang="en-IE" dirty="0"/>
              <a:t>Impact on Data Subject Rights</a:t>
            </a:r>
          </a:p>
        </p:txBody>
      </p:sp>
      <p:sp>
        <p:nvSpPr>
          <p:cNvPr id="4" name="Text Placeholder 3">
            <a:extLst>
              <a:ext uri="{FF2B5EF4-FFF2-40B4-BE49-F238E27FC236}">
                <a16:creationId xmlns:a16="http://schemas.microsoft.com/office/drawing/2014/main" id="{4DFEA9FA-8341-C7D0-8ADC-7C9B52D7AFA5}"/>
              </a:ext>
            </a:extLst>
          </p:cNvPr>
          <p:cNvSpPr>
            <a:spLocks noGrp="1"/>
          </p:cNvSpPr>
          <p:nvPr>
            <p:ph type="body" idx="21"/>
          </p:nvPr>
        </p:nvSpPr>
        <p:spPr>
          <a:xfrm>
            <a:off x="994228" y="3020448"/>
            <a:ext cx="21971000" cy="8256014"/>
          </a:xfrm>
        </p:spPr>
        <p:txBody>
          <a:bodyPr>
            <a:normAutofit fontScale="25000" lnSpcReduction="20000"/>
          </a:bodyPr>
          <a:lstStyle/>
          <a:p>
            <a:pPr marL="342900" indent="-342900">
              <a:buFont typeface="Wingdings" panose="05000000000000000000" pitchFamily="2" charset="2"/>
              <a:buChar char="§"/>
            </a:pPr>
            <a:r>
              <a:rPr lang="en-GB" sz="14400" dirty="0">
                <a:solidFill>
                  <a:srgbClr val="080808"/>
                </a:solidFill>
              </a:rPr>
              <a:t>The Right to be Forgotten (Right to Erasure)</a:t>
            </a:r>
          </a:p>
          <a:p>
            <a:pPr marL="342900" indent="-342900">
              <a:buFont typeface="Wingdings" panose="05000000000000000000" pitchFamily="2" charset="2"/>
              <a:buChar char="§"/>
            </a:pPr>
            <a:r>
              <a:rPr lang="en-GB" sz="14400" dirty="0">
                <a:solidFill>
                  <a:srgbClr val="080808"/>
                </a:solidFill>
              </a:rPr>
              <a:t>The Right to Restriction of Processing</a:t>
            </a:r>
          </a:p>
          <a:p>
            <a:pPr marL="342900" indent="-342900">
              <a:buFont typeface="Wingdings" panose="05000000000000000000" pitchFamily="2" charset="2"/>
              <a:buChar char="§"/>
            </a:pPr>
            <a:r>
              <a:rPr lang="en-GB" sz="14400" dirty="0">
                <a:solidFill>
                  <a:srgbClr val="080808"/>
                </a:solidFill>
              </a:rPr>
              <a:t>The Right to Object to Certain Processing</a:t>
            </a:r>
          </a:p>
          <a:p>
            <a:pPr marL="342900" indent="-342900">
              <a:buFont typeface="Wingdings" panose="05000000000000000000" pitchFamily="2" charset="2"/>
              <a:buChar char="§"/>
            </a:pPr>
            <a:r>
              <a:rPr lang="en-GB" sz="14400" dirty="0">
                <a:solidFill>
                  <a:srgbClr val="080808"/>
                </a:solidFill>
              </a:rPr>
              <a:t>The Right to Data Portability</a:t>
            </a:r>
          </a:p>
          <a:p>
            <a:pPr marL="342900" indent="-342900">
              <a:buFont typeface="Wingdings" panose="05000000000000000000" pitchFamily="2" charset="2"/>
              <a:buChar char="§"/>
            </a:pPr>
            <a:r>
              <a:rPr lang="en-GB" sz="14400" dirty="0">
                <a:solidFill>
                  <a:srgbClr val="080808"/>
                </a:solidFill>
              </a:rPr>
              <a:t>The Right of Access to One’s Personal Data</a:t>
            </a:r>
          </a:p>
          <a:p>
            <a:pPr marL="342900" indent="-342900">
              <a:buFont typeface="Wingdings" panose="05000000000000000000" pitchFamily="2" charset="2"/>
              <a:buChar char="§"/>
            </a:pPr>
            <a:r>
              <a:rPr lang="en-GB" sz="14400" dirty="0">
                <a:solidFill>
                  <a:srgbClr val="080808"/>
                </a:solidFill>
              </a:rPr>
              <a:t>Rights in relation to Profiling and Automated Decision Making</a:t>
            </a:r>
          </a:p>
          <a:p>
            <a:pPr marL="342900" indent="-342900">
              <a:buFont typeface="Wingdings" panose="05000000000000000000" pitchFamily="2" charset="2"/>
              <a:buChar char="§"/>
            </a:pPr>
            <a:r>
              <a:rPr lang="en-GB" sz="14400" dirty="0">
                <a:solidFill>
                  <a:srgbClr val="080808"/>
                </a:solidFill>
              </a:rPr>
              <a:t>Right to request portability of one’s data to another Controller</a:t>
            </a:r>
          </a:p>
          <a:p>
            <a:pPr marL="342900" indent="-342900">
              <a:buFont typeface="Wingdings" panose="05000000000000000000" pitchFamily="2" charset="2"/>
              <a:buChar char="§"/>
            </a:pPr>
            <a:endParaRPr lang="en-GB" sz="14400" dirty="0">
              <a:solidFill>
                <a:srgbClr val="080808"/>
              </a:solidFill>
            </a:endParaRPr>
          </a:p>
          <a:p>
            <a:pPr marL="342900" indent="-342900">
              <a:buFont typeface="Wingdings" panose="05000000000000000000" pitchFamily="2" charset="2"/>
              <a:buChar char="§"/>
            </a:pPr>
            <a:r>
              <a:rPr lang="en-GB" sz="14400" i="1" dirty="0">
                <a:solidFill>
                  <a:srgbClr val="080808"/>
                </a:solidFill>
              </a:rPr>
              <a:t>One-month response time applies to all Data Subject Rights, with a 60-day extension available</a:t>
            </a:r>
          </a:p>
          <a:p>
            <a:endParaRPr lang="en-IE" dirty="0"/>
          </a:p>
        </p:txBody>
      </p:sp>
      <p:pic>
        <p:nvPicPr>
          <p:cNvPr id="7" name="Picture 6" descr="A picture containing text&#10;&#10;Description automatically generated">
            <a:extLst>
              <a:ext uri="{FF2B5EF4-FFF2-40B4-BE49-F238E27FC236}">
                <a16:creationId xmlns:a16="http://schemas.microsoft.com/office/drawing/2014/main" id="{C3A5A24E-73A6-6F54-256B-45D56026083C}"/>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5589560" y="2086287"/>
            <a:ext cx="8101713" cy="7456723"/>
          </a:xfrm>
          <a:prstGeom prst="rect">
            <a:avLst/>
          </a:prstGeom>
        </p:spPr>
      </p:pic>
    </p:spTree>
    <p:extLst>
      <p:ext uri="{BB962C8B-B14F-4D97-AF65-F5344CB8AC3E}">
        <p14:creationId xmlns:p14="http://schemas.microsoft.com/office/powerpoint/2010/main" val="3701294597"/>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BA408-D5C0-65FE-C094-32F013F6922F}"/>
              </a:ext>
            </a:extLst>
          </p:cNvPr>
          <p:cNvSpPr>
            <a:spLocks noGrp="1"/>
          </p:cNvSpPr>
          <p:nvPr>
            <p:ph type="title"/>
          </p:nvPr>
        </p:nvSpPr>
        <p:spPr/>
        <p:txBody>
          <a:bodyPr/>
          <a:lstStyle/>
          <a:p>
            <a:r>
              <a:rPr lang="en-GB" dirty="0"/>
              <a:t>Assessment Questionnaire</a:t>
            </a:r>
            <a:endParaRPr lang="en-IE" dirty="0"/>
          </a:p>
        </p:txBody>
      </p:sp>
      <p:sp>
        <p:nvSpPr>
          <p:cNvPr id="3" name="Text Placeholder 2">
            <a:extLst>
              <a:ext uri="{FF2B5EF4-FFF2-40B4-BE49-F238E27FC236}">
                <a16:creationId xmlns:a16="http://schemas.microsoft.com/office/drawing/2014/main" id="{C8031481-FAC3-918F-BA3F-540ABA27E28F}"/>
              </a:ext>
            </a:extLst>
          </p:cNvPr>
          <p:cNvSpPr>
            <a:spLocks noGrp="1"/>
          </p:cNvSpPr>
          <p:nvPr>
            <p:ph type="body" sz="quarter" idx="1"/>
          </p:nvPr>
        </p:nvSpPr>
        <p:spPr/>
        <p:txBody>
          <a:bodyPr/>
          <a:lstStyle/>
          <a:p>
            <a:r>
              <a:rPr lang="en-GB" dirty="0"/>
              <a:t>Suggested Template (others are available!)</a:t>
            </a:r>
            <a:endParaRPr lang="en-IE" dirty="0"/>
          </a:p>
        </p:txBody>
      </p:sp>
      <p:sp>
        <p:nvSpPr>
          <p:cNvPr id="4" name="Text Placeholder 3">
            <a:extLst>
              <a:ext uri="{FF2B5EF4-FFF2-40B4-BE49-F238E27FC236}">
                <a16:creationId xmlns:a16="http://schemas.microsoft.com/office/drawing/2014/main" id="{D7CC8E42-D937-310A-3AFB-185F042CC0BB}"/>
              </a:ext>
            </a:extLst>
          </p:cNvPr>
          <p:cNvSpPr>
            <a:spLocks noGrp="1"/>
          </p:cNvSpPr>
          <p:nvPr>
            <p:ph type="body" idx="21"/>
          </p:nvPr>
        </p:nvSpPr>
        <p:spPr/>
        <p:txBody>
          <a:bodyPr>
            <a:normAutofit fontScale="92500" lnSpcReduction="20000"/>
          </a:bodyPr>
          <a:lstStyle/>
          <a:p>
            <a:r>
              <a:rPr lang="en-GB" dirty="0"/>
              <a:t>Pre-Assessment Evaluation</a:t>
            </a:r>
          </a:p>
          <a:p>
            <a:pPr lvl="1"/>
            <a:r>
              <a:rPr lang="en-GB" dirty="0"/>
              <a:t>Is a DPIA necessary?</a:t>
            </a:r>
          </a:p>
          <a:p>
            <a:r>
              <a:rPr lang="en-GB" dirty="0"/>
              <a:t>Questionnaire</a:t>
            </a:r>
          </a:p>
          <a:p>
            <a:pPr lvl="1"/>
            <a:r>
              <a:rPr lang="en-GB" dirty="0"/>
              <a:t>Stakeholders</a:t>
            </a:r>
          </a:p>
          <a:p>
            <a:pPr lvl="1"/>
            <a:r>
              <a:rPr lang="en-GB" dirty="0"/>
              <a:t>Justification</a:t>
            </a:r>
          </a:p>
          <a:p>
            <a:pPr lvl="1"/>
            <a:r>
              <a:rPr lang="en-GB" dirty="0"/>
              <a:t>Data Use</a:t>
            </a:r>
          </a:p>
          <a:p>
            <a:pPr lvl="1"/>
            <a:r>
              <a:rPr lang="en-GB" dirty="0"/>
              <a:t>Consideration of Alternatives</a:t>
            </a:r>
          </a:p>
          <a:p>
            <a:r>
              <a:rPr lang="en-IE" dirty="0"/>
              <a:t>Input from multiple Stakeholders</a:t>
            </a:r>
          </a:p>
        </p:txBody>
      </p:sp>
    </p:spTree>
    <p:extLst>
      <p:ext uri="{BB962C8B-B14F-4D97-AF65-F5344CB8AC3E}">
        <p14:creationId xmlns:p14="http://schemas.microsoft.com/office/powerpoint/2010/main" val="1387700909"/>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BE2D00-986C-9030-6E7F-D94EC16CC3CF}"/>
              </a:ext>
            </a:extLst>
          </p:cNvPr>
          <p:cNvSpPr>
            <a:spLocks noGrp="1"/>
          </p:cNvSpPr>
          <p:nvPr>
            <p:ph type="title"/>
          </p:nvPr>
        </p:nvSpPr>
        <p:spPr/>
        <p:txBody>
          <a:bodyPr/>
          <a:lstStyle/>
          <a:p>
            <a:r>
              <a:rPr lang="en-IE" dirty="0"/>
              <a:t>Post-Assessment Actions</a:t>
            </a:r>
          </a:p>
        </p:txBody>
      </p:sp>
      <p:sp>
        <p:nvSpPr>
          <p:cNvPr id="4" name="Text Placeholder 3">
            <a:extLst>
              <a:ext uri="{FF2B5EF4-FFF2-40B4-BE49-F238E27FC236}">
                <a16:creationId xmlns:a16="http://schemas.microsoft.com/office/drawing/2014/main" id="{07D6DF42-9FB6-3B0D-F691-6C29CA9F80CA}"/>
              </a:ext>
            </a:extLst>
          </p:cNvPr>
          <p:cNvSpPr>
            <a:spLocks noGrp="1"/>
          </p:cNvSpPr>
          <p:nvPr>
            <p:ph type="body" idx="21"/>
          </p:nvPr>
        </p:nvSpPr>
        <p:spPr>
          <a:xfrm>
            <a:off x="977900" y="3085935"/>
            <a:ext cx="21971000" cy="7821551"/>
          </a:xfrm>
        </p:spPr>
        <p:txBody>
          <a:bodyPr>
            <a:normAutofit fontScale="32500" lnSpcReduction="20000"/>
          </a:bodyPr>
          <a:lstStyle/>
          <a:p>
            <a:pPr marL="0" indent="0">
              <a:buNone/>
            </a:pPr>
            <a:r>
              <a:rPr lang="en-GB" sz="12800" dirty="0">
                <a:solidFill>
                  <a:srgbClr val="080808"/>
                </a:solidFill>
              </a:rPr>
              <a:t>Once the DPIA questionnaire has been completed:</a:t>
            </a:r>
          </a:p>
          <a:p>
            <a:pPr marL="0" indent="0">
              <a:buNone/>
            </a:pPr>
            <a:endParaRPr lang="en-GB" sz="12800" dirty="0">
              <a:solidFill>
                <a:srgbClr val="080808"/>
              </a:solidFill>
            </a:endParaRPr>
          </a:p>
          <a:p>
            <a:pPr marL="1562100" lvl="2" indent="-342900">
              <a:buFont typeface="Arial" panose="020B0604020202020204" pitchFamily="34" charset="0"/>
              <a:buChar char="•"/>
            </a:pPr>
            <a:r>
              <a:rPr lang="en-GB" sz="12800" dirty="0">
                <a:solidFill>
                  <a:srgbClr val="080808"/>
                </a:solidFill>
              </a:rPr>
              <a:t>Document the Risk Assessment findings</a:t>
            </a:r>
          </a:p>
          <a:p>
            <a:pPr marL="1562100" lvl="2" indent="-342900">
              <a:buFont typeface="Arial" panose="020B0604020202020204" pitchFamily="34" charset="0"/>
              <a:buChar char="•"/>
            </a:pPr>
            <a:r>
              <a:rPr lang="en-GB" sz="12800" dirty="0">
                <a:solidFill>
                  <a:srgbClr val="080808"/>
                </a:solidFill>
              </a:rPr>
              <a:t>Seek objective/external review of risk evaluation, if necessary</a:t>
            </a:r>
          </a:p>
          <a:p>
            <a:pPr marL="1562100" lvl="2" indent="-342900">
              <a:buFont typeface="Arial" panose="020B0604020202020204" pitchFamily="34" charset="0"/>
              <a:buChar char="•"/>
            </a:pPr>
            <a:r>
              <a:rPr lang="en-GB" sz="12800" dirty="0">
                <a:solidFill>
                  <a:srgbClr val="080808"/>
                </a:solidFill>
              </a:rPr>
              <a:t>Document the proposed solutions, with clear narrative of design changes</a:t>
            </a:r>
          </a:p>
          <a:p>
            <a:pPr marL="1562100" lvl="2" indent="-342900">
              <a:buFont typeface="Arial" panose="020B0604020202020204" pitchFamily="34" charset="0"/>
              <a:buChar char="•"/>
            </a:pPr>
            <a:r>
              <a:rPr lang="en-GB" sz="12800" dirty="0">
                <a:solidFill>
                  <a:srgbClr val="080808"/>
                </a:solidFill>
              </a:rPr>
              <a:t>Seek senior management sign-off of risk management solution</a:t>
            </a:r>
          </a:p>
          <a:p>
            <a:pPr marL="1562100" lvl="2" indent="-342900">
              <a:buFont typeface="Arial" panose="020B0604020202020204" pitchFamily="34" charset="0"/>
              <a:buChar char="•"/>
            </a:pPr>
            <a:r>
              <a:rPr lang="en-GB" sz="12800" dirty="0">
                <a:solidFill>
                  <a:srgbClr val="080808"/>
                </a:solidFill>
              </a:rPr>
              <a:t>Document and file the DPIA conclusion with any conditions/caveats</a:t>
            </a:r>
          </a:p>
          <a:p>
            <a:pPr marL="1562100" lvl="2" indent="-342900">
              <a:buFont typeface="Arial" panose="020B0604020202020204" pitchFamily="34" charset="0"/>
              <a:buChar char="•"/>
            </a:pPr>
            <a:r>
              <a:rPr lang="en-GB" sz="12800" dirty="0">
                <a:solidFill>
                  <a:srgbClr val="080808"/>
                </a:solidFill>
              </a:rPr>
              <a:t>Re-visit perceived risks regularly to re-evaluate</a:t>
            </a:r>
          </a:p>
          <a:p>
            <a:endParaRPr lang="en-IE" dirty="0"/>
          </a:p>
        </p:txBody>
      </p:sp>
    </p:spTree>
    <p:extLst>
      <p:ext uri="{BB962C8B-B14F-4D97-AF65-F5344CB8AC3E}">
        <p14:creationId xmlns:p14="http://schemas.microsoft.com/office/powerpoint/2010/main" val="285641647"/>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3ED53-FB24-A4FC-DD86-2D8E97B20048}"/>
              </a:ext>
            </a:extLst>
          </p:cNvPr>
          <p:cNvSpPr>
            <a:spLocks noGrp="1"/>
          </p:cNvSpPr>
          <p:nvPr>
            <p:ph type="title"/>
          </p:nvPr>
        </p:nvSpPr>
        <p:spPr/>
        <p:txBody>
          <a:bodyPr/>
          <a:lstStyle/>
          <a:p>
            <a:r>
              <a:rPr lang="en-IE" dirty="0"/>
              <a:t>The Impact Assessment Findings Report</a:t>
            </a:r>
          </a:p>
        </p:txBody>
      </p:sp>
      <p:sp>
        <p:nvSpPr>
          <p:cNvPr id="4" name="Text Placeholder 3">
            <a:extLst>
              <a:ext uri="{FF2B5EF4-FFF2-40B4-BE49-F238E27FC236}">
                <a16:creationId xmlns:a16="http://schemas.microsoft.com/office/drawing/2014/main" id="{3FB73AFE-E80F-6796-7593-272139847352}"/>
              </a:ext>
            </a:extLst>
          </p:cNvPr>
          <p:cNvSpPr>
            <a:spLocks noGrp="1"/>
          </p:cNvSpPr>
          <p:nvPr>
            <p:ph type="body" idx="21"/>
          </p:nvPr>
        </p:nvSpPr>
        <p:spPr>
          <a:xfrm>
            <a:off x="1386114" y="2729993"/>
            <a:ext cx="18551072" cy="8256014"/>
          </a:xfrm>
        </p:spPr>
        <p:txBody>
          <a:bodyPr>
            <a:normAutofit fontScale="77500" lnSpcReduction="20000"/>
          </a:bodyPr>
          <a:lstStyle/>
          <a:p>
            <a:pPr marL="0" indent="0">
              <a:buNone/>
            </a:pPr>
            <a:r>
              <a:rPr lang="en-IE" dirty="0">
                <a:solidFill>
                  <a:srgbClr val="080808"/>
                </a:solidFill>
              </a:rPr>
              <a:t>Article 35.7. </a:t>
            </a:r>
          </a:p>
          <a:p>
            <a:pPr marL="0" indent="0">
              <a:buNone/>
            </a:pPr>
            <a:r>
              <a:rPr lang="en-IE" dirty="0">
                <a:solidFill>
                  <a:srgbClr val="080808"/>
                </a:solidFill>
              </a:rPr>
              <a:t>The assessment shall contain at least: </a:t>
            </a:r>
          </a:p>
          <a:p>
            <a:r>
              <a:rPr lang="en-IE" i="1" dirty="0">
                <a:solidFill>
                  <a:srgbClr val="080808"/>
                </a:solidFill>
              </a:rPr>
              <a:t>(a)  a systematic description of the envisaged processing operations and the purposes of the processing, including, where applicable, the legitimate interest pursued by the controller; </a:t>
            </a:r>
          </a:p>
          <a:p>
            <a:r>
              <a:rPr lang="en-IE" i="1" dirty="0">
                <a:solidFill>
                  <a:srgbClr val="080808"/>
                </a:solidFill>
              </a:rPr>
              <a:t>(b)  an assessment of the necessity and proportionality of the processing operations in relation to the purposes; </a:t>
            </a:r>
          </a:p>
          <a:p>
            <a:r>
              <a:rPr lang="en-IE" i="1" dirty="0">
                <a:solidFill>
                  <a:srgbClr val="080808"/>
                </a:solidFill>
              </a:rPr>
              <a:t>(c)  an assessment of the risks to the rights and freedoms of data subjects referred to in paragraph 1; and </a:t>
            </a:r>
          </a:p>
          <a:p>
            <a:r>
              <a:rPr lang="en-IE" i="1" dirty="0">
                <a:solidFill>
                  <a:srgbClr val="080808"/>
                </a:solidFill>
              </a:rPr>
              <a:t>(d)  the measures envisaged to address the risks, including safeguards, security measures and mechanisms to ensure the protection of personal data and to demonstrate compliance with this Regulation taking into account the rights and legitimate interests of data subjects and other persons concerned. </a:t>
            </a:r>
          </a:p>
          <a:p>
            <a:endParaRPr lang="en-IE" dirty="0"/>
          </a:p>
        </p:txBody>
      </p:sp>
    </p:spTree>
    <p:extLst>
      <p:ext uri="{BB962C8B-B14F-4D97-AF65-F5344CB8AC3E}">
        <p14:creationId xmlns:p14="http://schemas.microsoft.com/office/powerpoint/2010/main" val="2202543358"/>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556F09-6AA2-780B-C615-FCD500D666A4}"/>
              </a:ext>
            </a:extLst>
          </p:cNvPr>
          <p:cNvSpPr>
            <a:spLocks noGrp="1"/>
          </p:cNvSpPr>
          <p:nvPr>
            <p:ph type="title"/>
          </p:nvPr>
        </p:nvSpPr>
        <p:spPr/>
        <p:txBody>
          <a:bodyPr/>
          <a:lstStyle/>
          <a:p>
            <a:r>
              <a:rPr lang="en-IE" dirty="0"/>
              <a:t>Assessment Report Structure</a:t>
            </a:r>
          </a:p>
        </p:txBody>
      </p:sp>
      <p:sp>
        <p:nvSpPr>
          <p:cNvPr id="4" name="Text Placeholder 3">
            <a:extLst>
              <a:ext uri="{FF2B5EF4-FFF2-40B4-BE49-F238E27FC236}">
                <a16:creationId xmlns:a16="http://schemas.microsoft.com/office/drawing/2014/main" id="{ADC14E11-4BBB-C979-ED60-DF687902B556}"/>
              </a:ext>
            </a:extLst>
          </p:cNvPr>
          <p:cNvSpPr>
            <a:spLocks noGrp="1"/>
          </p:cNvSpPr>
          <p:nvPr>
            <p:ph type="body" idx="21"/>
          </p:nvPr>
        </p:nvSpPr>
        <p:spPr>
          <a:xfrm>
            <a:off x="1435100" y="3807632"/>
            <a:ext cx="21971000" cy="8256014"/>
          </a:xfrm>
        </p:spPr>
        <p:txBody>
          <a:bodyPr>
            <a:normAutofit fontScale="77500" lnSpcReduction="20000"/>
          </a:bodyPr>
          <a:lstStyle/>
          <a:p>
            <a:r>
              <a:rPr lang="en-IE" dirty="0">
                <a:solidFill>
                  <a:srgbClr val="080808"/>
                </a:solidFill>
              </a:rPr>
              <a:t>Executive Summary</a:t>
            </a:r>
          </a:p>
          <a:p>
            <a:r>
              <a:rPr lang="en-IE" dirty="0">
                <a:solidFill>
                  <a:srgbClr val="080808"/>
                </a:solidFill>
              </a:rPr>
              <a:t>Introduction</a:t>
            </a:r>
          </a:p>
          <a:p>
            <a:r>
              <a:rPr lang="en-IE" dirty="0">
                <a:solidFill>
                  <a:srgbClr val="080808"/>
                </a:solidFill>
              </a:rPr>
              <a:t>Outline of Proposed Change</a:t>
            </a:r>
          </a:p>
          <a:p>
            <a:r>
              <a:rPr lang="en-IE" dirty="0">
                <a:solidFill>
                  <a:srgbClr val="080808"/>
                </a:solidFill>
              </a:rPr>
              <a:t>Evaluation of associated risks</a:t>
            </a:r>
          </a:p>
          <a:p>
            <a:r>
              <a:rPr lang="en-IE" dirty="0">
                <a:solidFill>
                  <a:srgbClr val="080808"/>
                </a:solidFill>
              </a:rPr>
              <a:t>Risk mitigation measures required </a:t>
            </a:r>
          </a:p>
          <a:p>
            <a:r>
              <a:rPr lang="en-IE" dirty="0">
                <a:solidFill>
                  <a:srgbClr val="080808"/>
                </a:solidFill>
              </a:rPr>
              <a:t>Assessment Recommendation</a:t>
            </a:r>
          </a:p>
          <a:p>
            <a:pPr lvl="1"/>
            <a:r>
              <a:rPr lang="en-IE" dirty="0">
                <a:solidFill>
                  <a:srgbClr val="080808"/>
                </a:solidFill>
              </a:rPr>
              <a:t>Proceed based on risk mitigation measures</a:t>
            </a:r>
          </a:p>
          <a:p>
            <a:pPr lvl="1"/>
            <a:r>
              <a:rPr lang="en-IE" dirty="0">
                <a:solidFill>
                  <a:srgbClr val="080808"/>
                </a:solidFill>
              </a:rPr>
              <a:t>Terminate based on unacceptable risks</a:t>
            </a:r>
          </a:p>
          <a:p>
            <a:pPr lvl="1"/>
            <a:r>
              <a:rPr lang="en-IE" dirty="0">
                <a:solidFill>
                  <a:srgbClr val="080808"/>
                </a:solidFill>
              </a:rPr>
              <a:t>Suspend while scope and approach are re-considered</a:t>
            </a:r>
          </a:p>
          <a:p>
            <a:endParaRPr lang="en-IE" dirty="0"/>
          </a:p>
        </p:txBody>
      </p:sp>
      <p:pic>
        <p:nvPicPr>
          <p:cNvPr id="5" name="Picture 4" descr="A picture containing text, tree, sign, outdoor&#10;&#10;Description automatically generated">
            <a:extLst>
              <a:ext uri="{FF2B5EF4-FFF2-40B4-BE49-F238E27FC236}">
                <a16:creationId xmlns:a16="http://schemas.microsoft.com/office/drawing/2014/main" id="{7A2B02C6-AD50-DD7B-EB91-C06A65996180}"/>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4590426" y="4001732"/>
            <a:ext cx="7223942" cy="4783039"/>
          </a:xfrm>
          <a:prstGeom prst="rect">
            <a:avLst/>
          </a:prstGeom>
        </p:spPr>
      </p:pic>
    </p:spTree>
    <p:extLst>
      <p:ext uri="{BB962C8B-B14F-4D97-AF65-F5344CB8AC3E}">
        <p14:creationId xmlns:p14="http://schemas.microsoft.com/office/powerpoint/2010/main" val="2787538438"/>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Rectangle"/>
          <p:cNvSpPr/>
          <p:nvPr/>
        </p:nvSpPr>
        <p:spPr>
          <a:xfrm>
            <a:off x="300239" y="340545"/>
            <a:ext cx="23783522" cy="13034910"/>
          </a:xfrm>
          <a:prstGeom prst="rect">
            <a:avLst/>
          </a:prstGeom>
          <a:ln w="127000">
            <a:solidFill>
              <a:srgbClr val="00877F"/>
            </a:solidFill>
            <a:miter lim="400000"/>
          </a:ln>
        </p:spPr>
        <p:txBody>
          <a:bodyPr lIns="50800" tIns="50800" rIns="50800" bIns="50800" anchor="ctr"/>
          <a:lstStyle/>
          <a:p>
            <a:pPr defTabSz="309560">
              <a:defRPr sz="1200">
                <a:solidFill>
                  <a:srgbClr val="FFFFFF"/>
                </a:solidFill>
                <a:latin typeface="Helvetica Neue Medium"/>
                <a:ea typeface="Helvetica Neue Medium"/>
                <a:cs typeface="Helvetica Neue Medium"/>
                <a:sym typeface="Helvetica Neue Medium"/>
              </a:defRPr>
            </a:pPr>
            <a:endParaRPr/>
          </a:p>
        </p:txBody>
      </p:sp>
      <p:sp>
        <p:nvSpPr>
          <p:cNvPr id="158" name="Course Focus"/>
          <p:cNvSpPr txBox="1">
            <a:spLocks noGrp="1"/>
          </p:cNvSpPr>
          <p:nvPr>
            <p:ph type="title"/>
          </p:nvPr>
        </p:nvSpPr>
        <p:spPr>
          <a:xfrm>
            <a:off x="829434" y="595757"/>
            <a:ext cx="17069317" cy="1819198"/>
          </a:xfrm>
          <a:prstGeom prst="rect">
            <a:avLst/>
          </a:prstGeom>
        </p:spPr>
        <p:txBody>
          <a:bodyPr lIns="45719" tIns="45719" rIns="45719" bIns="45719">
            <a:normAutofit/>
          </a:bodyPr>
          <a:lstStyle>
            <a:lvl1pPr defTabSz="630936">
              <a:lnSpc>
                <a:spcPct val="100000"/>
              </a:lnSpc>
              <a:defRPr sz="13800" b="0" spc="0">
                <a:latin typeface="Verdana"/>
                <a:ea typeface="Verdana"/>
                <a:cs typeface="Verdana"/>
                <a:sym typeface="Verdana"/>
              </a:defRPr>
            </a:lvl1pPr>
          </a:lstStyle>
          <a:p>
            <a:r>
              <a:rPr lang="en-US" sz="10000" b="1" dirty="0"/>
              <a:t>Table of Contents</a:t>
            </a:r>
            <a:endParaRPr sz="10000" b="1" dirty="0"/>
          </a:p>
        </p:txBody>
      </p:sp>
      <p:sp>
        <p:nvSpPr>
          <p:cNvPr id="8" name="Course Focus">
            <a:extLst>
              <a:ext uri="{FF2B5EF4-FFF2-40B4-BE49-F238E27FC236}">
                <a16:creationId xmlns:a16="http://schemas.microsoft.com/office/drawing/2014/main" id="{1A7F8CEC-945F-9C1B-2430-6FBA8E7733B8}"/>
              </a:ext>
            </a:extLst>
          </p:cNvPr>
          <p:cNvSpPr txBox="1">
            <a:spLocks/>
          </p:cNvSpPr>
          <p:nvPr/>
        </p:nvSpPr>
        <p:spPr>
          <a:xfrm>
            <a:off x="829434" y="2998987"/>
            <a:ext cx="17069317" cy="87575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45719" rIns="45719" bIns="45719">
            <a:normAutofit/>
          </a:bodyPr>
          <a:lstStyle>
            <a:lvl1pPr marL="0" marR="0" indent="0" algn="l" defTabSz="630936" rtl="0" latinLnBrk="0">
              <a:lnSpc>
                <a:spcPct val="100000"/>
              </a:lnSpc>
              <a:spcBef>
                <a:spcPts val="0"/>
              </a:spcBef>
              <a:spcAft>
                <a:spcPts val="0"/>
              </a:spcAft>
              <a:buClrTx/>
              <a:buSzTx/>
              <a:buFontTx/>
              <a:buNone/>
              <a:tabLst/>
              <a:defRPr sz="13800" b="0" i="0" u="none" strike="noStrike" cap="none" spc="0" baseline="0">
                <a:solidFill>
                  <a:srgbClr val="000000"/>
                </a:solidFill>
                <a:uFillTx/>
                <a:latin typeface="Verdana"/>
                <a:ea typeface="Verdana"/>
                <a:cs typeface="Verdana"/>
                <a:sym typeface="Verdana"/>
              </a:defRPr>
            </a:lvl1pPr>
            <a:lvl2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marL="571500" indent="-571500">
              <a:buFont typeface="Wingdings" charset="2"/>
              <a:buChar char="§"/>
            </a:pPr>
            <a:r>
              <a:rPr lang="en-IE" sz="5400" dirty="0">
                <a:solidFill>
                  <a:schemeClr val="tx1"/>
                </a:solidFill>
              </a:rPr>
              <a:t>Agenda Review &amp; Introductions</a:t>
            </a:r>
          </a:p>
          <a:p>
            <a:pPr marL="571500" indent="-571500">
              <a:buFont typeface="Wingdings" charset="2"/>
              <a:buChar char="§"/>
            </a:pPr>
            <a:r>
              <a:rPr lang="en-IE" sz="5400" dirty="0">
                <a:solidFill>
                  <a:schemeClr val="tx1"/>
                </a:solidFill>
              </a:rPr>
              <a:t>Context Setting &amp; DPIA Candidates </a:t>
            </a:r>
          </a:p>
          <a:p>
            <a:pPr marL="571500" indent="-571500">
              <a:buFont typeface="Wingdings" charset="2"/>
              <a:buChar char="§"/>
            </a:pPr>
            <a:r>
              <a:rPr lang="en-IE" sz="5400" dirty="0">
                <a:solidFill>
                  <a:schemeClr val="tx1"/>
                </a:solidFill>
              </a:rPr>
              <a:t>DPIA Methodology </a:t>
            </a:r>
          </a:p>
          <a:p>
            <a:pPr marL="571500" indent="-571500">
              <a:buFont typeface="Wingdings" charset="2"/>
              <a:buChar char="§"/>
            </a:pPr>
            <a:r>
              <a:rPr lang="en-IE" sz="5400" dirty="0">
                <a:solidFill>
                  <a:schemeClr val="tx1"/>
                </a:solidFill>
              </a:rPr>
              <a:t>The 7 Data Management Principles &amp; Risk</a:t>
            </a:r>
          </a:p>
          <a:p>
            <a:pPr marL="571500" indent="-571500">
              <a:buFont typeface="Wingdings" charset="2"/>
              <a:buChar char="§"/>
            </a:pPr>
            <a:r>
              <a:rPr lang="en-IE" sz="5400" dirty="0">
                <a:solidFill>
                  <a:schemeClr val="tx1"/>
                </a:solidFill>
              </a:rPr>
              <a:t>Data Subject Rights</a:t>
            </a:r>
          </a:p>
          <a:p>
            <a:pPr marL="571500" indent="-571500">
              <a:buFont typeface="Wingdings" charset="2"/>
              <a:buChar char="§"/>
            </a:pPr>
            <a:r>
              <a:rPr lang="en-IE" sz="5400" dirty="0">
                <a:solidFill>
                  <a:schemeClr val="tx1"/>
                </a:solidFill>
              </a:rPr>
              <a:t>Post Assessment Actions &amp; Report</a:t>
            </a:r>
          </a:p>
          <a:p>
            <a:pPr marL="571500" indent="-571500">
              <a:buFont typeface="Wingdings" charset="2"/>
              <a:buChar char="§"/>
            </a:pPr>
            <a:r>
              <a:rPr lang="en-IE" sz="5400" dirty="0">
                <a:solidFill>
                  <a:schemeClr val="tx1"/>
                </a:solidFill>
              </a:rPr>
              <a:t>Consultation with the Supervisory Authority</a:t>
            </a:r>
          </a:p>
          <a:p>
            <a:pPr marL="571500" indent="-571500">
              <a:buFont typeface="Wingdings" charset="2"/>
              <a:buChar char="§"/>
            </a:pPr>
            <a:r>
              <a:rPr lang="en-IE" sz="5400" dirty="0">
                <a:solidFill>
                  <a:schemeClr val="tx1"/>
                </a:solidFill>
              </a:rPr>
              <a:t>Next Steps on Participant DPIA Requirements </a:t>
            </a:r>
          </a:p>
          <a:p>
            <a:pPr marL="571500" indent="-571500">
              <a:buFont typeface="Wingdings" charset="2"/>
              <a:buChar char="§"/>
            </a:pPr>
            <a:r>
              <a:rPr lang="en-IE" sz="5400" dirty="0">
                <a:solidFill>
                  <a:schemeClr val="tx1"/>
                </a:solidFill>
              </a:rPr>
              <a:t>Privacy Engine Portal   </a:t>
            </a:r>
          </a:p>
          <a:p>
            <a:pPr marL="571500" indent="-571500" hangingPunct="1">
              <a:buFont typeface="Arial" panose="020B0604020202020204" pitchFamily="34" charset="0"/>
              <a:buChar char="•"/>
            </a:pPr>
            <a:endParaRPr lang="en-US" sz="4000" dirty="0"/>
          </a:p>
        </p:txBody>
      </p:sp>
    </p:spTree>
    <p:extLst>
      <p:ext uri="{BB962C8B-B14F-4D97-AF65-F5344CB8AC3E}">
        <p14:creationId xmlns:p14="http://schemas.microsoft.com/office/powerpoint/2010/main" val="3450248573"/>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C3BEA-7530-9310-3019-E863ED84982C}"/>
              </a:ext>
            </a:extLst>
          </p:cNvPr>
          <p:cNvSpPr>
            <a:spLocks noGrp="1"/>
          </p:cNvSpPr>
          <p:nvPr>
            <p:ph type="title"/>
          </p:nvPr>
        </p:nvSpPr>
        <p:spPr/>
        <p:txBody>
          <a:bodyPr/>
          <a:lstStyle/>
          <a:p>
            <a:r>
              <a:rPr lang="en-IE" dirty="0"/>
              <a:t>Risk Management and Mitigation</a:t>
            </a:r>
          </a:p>
        </p:txBody>
      </p:sp>
      <p:sp>
        <p:nvSpPr>
          <p:cNvPr id="4" name="Text Placeholder 3">
            <a:extLst>
              <a:ext uri="{FF2B5EF4-FFF2-40B4-BE49-F238E27FC236}">
                <a16:creationId xmlns:a16="http://schemas.microsoft.com/office/drawing/2014/main" id="{88FE71FA-A087-6EA0-8288-83468F4D8C60}"/>
              </a:ext>
            </a:extLst>
          </p:cNvPr>
          <p:cNvSpPr>
            <a:spLocks noGrp="1"/>
          </p:cNvSpPr>
          <p:nvPr>
            <p:ph type="body" idx="21"/>
          </p:nvPr>
        </p:nvSpPr>
        <p:spPr>
          <a:xfrm>
            <a:off x="1206500" y="3590350"/>
            <a:ext cx="21971000" cy="8256014"/>
          </a:xfrm>
        </p:spPr>
        <p:txBody>
          <a:bodyPr>
            <a:normAutofit fontScale="25000" lnSpcReduction="20000"/>
          </a:bodyPr>
          <a:lstStyle/>
          <a:p>
            <a:pPr marL="0" indent="0">
              <a:buNone/>
            </a:pPr>
            <a:r>
              <a:rPr lang="en-GB" sz="12800" dirty="0">
                <a:solidFill>
                  <a:srgbClr val="080808"/>
                </a:solidFill>
              </a:rPr>
              <a:t>Consider appropriate solutions to manage perceived risks</a:t>
            </a:r>
          </a:p>
          <a:p>
            <a:pPr lvl="1"/>
            <a:r>
              <a:rPr lang="en-GB" sz="12800" dirty="0">
                <a:solidFill>
                  <a:srgbClr val="080808"/>
                </a:solidFill>
              </a:rPr>
              <a:t>Mitigate the impact</a:t>
            </a:r>
          </a:p>
          <a:p>
            <a:pPr lvl="1"/>
            <a:r>
              <a:rPr lang="en-GB" sz="12800" dirty="0">
                <a:solidFill>
                  <a:srgbClr val="080808"/>
                </a:solidFill>
              </a:rPr>
              <a:t>Reduce likelihood of risk event</a:t>
            </a:r>
          </a:p>
          <a:p>
            <a:pPr lvl="1"/>
            <a:r>
              <a:rPr lang="en-GB" sz="12800" dirty="0">
                <a:solidFill>
                  <a:srgbClr val="080808"/>
                </a:solidFill>
              </a:rPr>
              <a:t>Avoid the perceived risks altogether</a:t>
            </a:r>
          </a:p>
          <a:p>
            <a:pPr lvl="1"/>
            <a:r>
              <a:rPr lang="en-GB" sz="12800" dirty="0">
                <a:solidFill>
                  <a:srgbClr val="080808"/>
                </a:solidFill>
              </a:rPr>
              <a:t>Outsource and deflect the risk</a:t>
            </a:r>
          </a:p>
          <a:p>
            <a:pPr lvl="1"/>
            <a:endParaRPr lang="en-GB" sz="12800" dirty="0">
              <a:solidFill>
                <a:srgbClr val="080808"/>
              </a:solidFill>
            </a:endParaRPr>
          </a:p>
          <a:p>
            <a:r>
              <a:rPr lang="en-GB" sz="12800" dirty="0">
                <a:solidFill>
                  <a:srgbClr val="080808"/>
                </a:solidFill>
              </a:rPr>
              <a:t>Demonstrate evidence of risk management methodology</a:t>
            </a:r>
          </a:p>
          <a:p>
            <a:r>
              <a:rPr lang="en-GB" sz="12800" dirty="0">
                <a:solidFill>
                  <a:srgbClr val="080808"/>
                </a:solidFill>
              </a:rPr>
              <a:t>Add perceived Major and Critical risks to organisation’s Risk Register</a:t>
            </a:r>
          </a:p>
          <a:p>
            <a:r>
              <a:rPr lang="en-GB" sz="12800" dirty="0">
                <a:solidFill>
                  <a:srgbClr val="080808"/>
                </a:solidFill>
              </a:rPr>
              <a:t>Include deployment of Risk Mitigation measures in Project plan</a:t>
            </a:r>
          </a:p>
          <a:p>
            <a:endParaRPr lang="en-IE" dirty="0"/>
          </a:p>
        </p:txBody>
      </p:sp>
      <p:pic>
        <p:nvPicPr>
          <p:cNvPr id="5" name="Picture 4" descr="Table&#10;&#10;Description automatically generated">
            <a:extLst>
              <a:ext uri="{FF2B5EF4-FFF2-40B4-BE49-F238E27FC236}">
                <a16:creationId xmlns:a16="http://schemas.microsoft.com/office/drawing/2014/main" id="{24453635-672D-7615-D141-3D8CBE8B3465}"/>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4581415" y="4530968"/>
            <a:ext cx="8312302" cy="4841632"/>
          </a:xfrm>
          <a:prstGeom prst="rect">
            <a:avLst/>
          </a:prstGeom>
        </p:spPr>
      </p:pic>
    </p:spTree>
    <p:extLst>
      <p:ext uri="{BB962C8B-B14F-4D97-AF65-F5344CB8AC3E}">
        <p14:creationId xmlns:p14="http://schemas.microsoft.com/office/powerpoint/2010/main" val="4277815018"/>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DB9FE-C107-9F50-89BF-63D269D04176}"/>
              </a:ext>
            </a:extLst>
          </p:cNvPr>
          <p:cNvSpPr>
            <a:spLocks noGrp="1"/>
          </p:cNvSpPr>
          <p:nvPr>
            <p:ph type="title"/>
          </p:nvPr>
        </p:nvSpPr>
        <p:spPr>
          <a:xfrm>
            <a:off x="683986" y="1578503"/>
            <a:ext cx="21971000" cy="1433164"/>
          </a:xfrm>
        </p:spPr>
        <p:txBody>
          <a:bodyPr/>
          <a:lstStyle/>
          <a:p>
            <a:r>
              <a:rPr lang="en-IE" dirty="0"/>
              <a:t>Prior Consultation with DP Commission</a:t>
            </a:r>
          </a:p>
        </p:txBody>
      </p:sp>
      <p:sp>
        <p:nvSpPr>
          <p:cNvPr id="4" name="Text Placeholder 3">
            <a:extLst>
              <a:ext uri="{FF2B5EF4-FFF2-40B4-BE49-F238E27FC236}">
                <a16:creationId xmlns:a16="http://schemas.microsoft.com/office/drawing/2014/main" id="{549CC9F6-0893-B67F-1E88-21E0279F4BF5}"/>
              </a:ext>
            </a:extLst>
          </p:cNvPr>
          <p:cNvSpPr>
            <a:spLocks noGrp="1"/>
          </p:cNvSpPr>
          <p:nvPr>
            <p:ph type="body" idx="21"/>
          </p:nvPr>
        </p:nvSpPr>
        <p:spPr>
          <a:xfrm>
            <a:off x="1402443" y="3464732"/>
            <a:ext cx="16820244" cy="8256014"/>
          </a:xfrm>
        </p:spPr>
        <p:txBody>
          <a:bodyPr>
            <a:normAutofit/>
          </a:bodyPr>
          <a:lstStyle/>
          <a:p>
            <a:pPr marL="0" indent="0">
              <a:buNone/>
            </a:pPr>
            <a:r>
              <a:rPr lang="en-IE" sz="3800" b="1" dirty="0">
                <a:solidFill>
                  <a:srgbClr val="080808"/>
                </a:solidFill>
              </a:rPr>
              <a:t>Article 36</a:t>
            </a:r>
          </a:p>
          <a:p>
            <a:r>
              <a:rPr lang="en-IE" sz="3800" i="1" dirty="0">
                <a:solidFill>
                  <a:srgbClr val="080808"/>
                </a:solidFill>
              </a:rPr>
              <a:t>1. The Controller shall consult the supervisory authority prior to processing where a data protection impact assessment under Article 35 indicates that the processing would result in a high risk in the absence of measures taken by the Controller to mitigate the risk. </a:t>
            </a:r>
          </a:p>
          <a:p>
            <a:r>
              <a:rPr lang="en-IE" sz="3800" i="1" dirty="0">
                <a:solidFill>
                  <a:srgbClr val="080808"/>
                </a:solidFill>
              </a:rPr>
              <a:t>2. Where the supervisory authority is of the opinion that the intended processing … would infringe this Regulation, ….or</a:t>
            </a:r>
          </a:p>
          <a:p>
            <a:r>
              <a:rPr lang="en-IE" sz="3800" i="1" dirty="0">
                <a:solidFill>
                  <a:srgbClr val="080808"/>
                </a:solidFill>
              </a:rPr>
              <a:t>5. Member State law may require Controllers to consult with, and obtain prior authorisation from, the Supervisory Authority in relation to processing by a Controller for the performance of a task carried out by the Controller in the public interest, including processing in relation to social protection and public health.</a:t>
            </a:r>
          </a:p>
          <a:p>
            <a:endParaRPr lang="en-IE" dirty="0"/>
          </a:p>
        </p:txBody>
      </p:sp>
      <p:pic>
        <p:nvPicPr>
          <p:cNvPr id="5" name="Picture 4">
            <a:extLst>
              <a:ext uri="{FF2B5EF4-FFF2-40B4-BE49-F238E27FC236}">
                <a16:creationId xmlns:a16="http://schemas.microsoft.com/office/drawing/2014/main" id="{4C630556-B978-D0AF-6DF1-DEC48A7DB0EF}"/>
              </a:ext>
            </a:extLst>
          </p:cNvPr>
          <p:cNvPicPr>
            <a:picLocks noChangeAspect="1"/>
          </p:cNvPicPr>
          <p:nvPr/>
        </p:nvPicPr>
        <p:blipFill>
          <a:blip r:embed="rId2"/>
          <a:stretch>
            <a:fillRect/>
          </a:stretch>
        </p:blipFill>
        <p:spPr>
          <a:xfrm>
            <a:off x="17312260" y="6382090"/>
            <a:ext cx="6070254" cy="2043453"/>
          </a:xfrm>
          <a:prstGeom prst="rect">
            <a:avLst/>
          </a:prstGeom>
        </p:spPr>
      </p:pic>
    </p:spTree>
    <p:extLst>
      <p:ext uri="{BB962C8B-B14F-4D97-AF65-F5344CB8AC3E}">
        <p14:creationId xmlns:p14="http://schemas.microsoft.com/office/powerpoint/2010/main" val="3001879780"/>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6B47E-A178-3F95-9091-362609661D4C}"/>
              </a:ext>
            </a:extLst>
          </p:cNvPr>
          <p:cNvSpPr>
            <a:spLocks noGrp="1"/>
          </p:cNvSpPr>
          <p:nvPr>
            <p:ph type="title"/>
          </p:nvPr>
        </p:nvSpPr>
        <p:spPr/>
        <p:txBody>
          <a:bodyPr/>
          <a:lstStyle/>
          <a:p>
            <a:r>
              <a:rPr lang="en-IE" dirty="0"/>
              <a:t>Consultation with the DPC</a:t>
            </a:r>
          </a:p>
        </p:txBody>
      </p:sp>
      <p:sp>
        <p:nvSpPr>
          <p:cNvPr id="4" name="Text Placeholder 3">
            <a:extLst>
              <a:ext uri="{FF2B5EF4-FFF2-40B4-BE49-F238E27FC236}">
                <a16:creationId xmlns:a16="http://schemas.microsoft.com/office/drawing/2014/main" id="{9B6D1865-C2FD-7299-1207-5B2FA5D996D7}"/>
              </a:ext>
            </a:extLst>
          </p:cNvPr>
          <p:cNvSpPr>
            <a:spLocks noGrp="1"/>
          </p:cNvSpPr>
          <p:nvPr>
            <p:ph type="body" idx="21"/>
          </p:nvPr>
        </p:nvSpPr>
        <p:spPr>
          <a:xfrm>
            <a:off x="1206500" y="2729992"/>
            <a:ext cx="15579271" cy="9906508"/>
          </a:xfrm>
        </p:spPr>
        <p:txBody>
          <a:bodyPr>
            <a:normAutofit fontScale="77500" lnSpcReduction="20000"/>
          </a:bodyPr>
          <a:lstStyle/>
          <a:p>
            <a:pPr marL="0" indent="0">
              <a:buNone/>
            </a:pPr>
            <a:r>
              <a:rPr lang="en-IE" dirty="0">
                <a:solidFill>
                  <a:srgbClr val="080808"/>
                </a:solidFill>
              </a:rPr>
              <a:t>Article 36.3. </a:t>
            </a:r>
          </a:p>
          <a:p>
            <a:pPr marL="0" indent="0">
              <a:buNone/>
            </a:pPr>
            <a:r>
              <a:rPr lang="en-IE" dirty="0">
                <a:solidFill>
                  <a:srgbClr val="080808"/>
                </a:solidFill>
              </a:rPr>
              <a:t>When consulting the Supervisory Authority (regarding the DPIA), the Controller shall provide the Supervisory Authority with: </a:t>
            </a:r>
          </a:p>
          <a:p>
            <a:pPr lvl="1"/>
            <a:r>
              <a:rPr lang="en-IE" dirty="0">
                <a:solidFill>
                  <a:srgbClr val="080808"/>
                </a:solidFill>
              </a:rPr>
              <a:t>the respective responsibilities of the Controller, Joint Controllers and Processors involved in the processing, in particular for processing within a group of undertakings; </a:t>
            </a:r>
          </a:p>
          <a:p>
            <a:pPr lvl="1"/>
            <a:r>
              <a:rPr lang="en-IE" dirty="0">
                <a:solidFill>
                  <a:srgbClr val="080808"/>
                </a:solidFill>
              </a:rPr>
              <a:t>the purposes and means of the intended processing; </a:t>
            </a:r>
          </a:p>
          <a:p>
            <a:pPr lvl="1"/>
            <a:r>
              <a:rPr lang="en-IE" dirty="0">
                <a:solidFill>
                  <a:srgbClr val="080808"/>
                </a:solidFill>
              </a:rPr>
              <a:t>the measures and safeguards provided to protect the rights and freedoms of Data Subjects pursuant to this Regulation; </a:t>
            </a:r>
          </a:p>
          <a:p>
            <a:pPr lvl="1"/>
            <a:r>
              <a:rPr lang="en-IE" dirty="0">
                <a:solidFill>
                  <a:srgbClr val="080808"/>
                </a:solidFill>
              </a:rPr>
              <a:t>where applicable, the contact details of the Data Protection Officer; </a:t>
            </a:r>
          </a:p>
          <a:p>
            <a:pPr lvl="1"/>
            <a:r>
              <a:rPr lang="en-IE" dirty="0">
                <a:solidFill>
                  <a:srgbClr val="080808"/>
                </a:solidFill>
              </a:rPr>
              <a:t>the Data Protection Impact Assessment Report (as per Article 35); and </a:t>
            </a:r>
          </a:p>
          <a:p>
            <a:pPr lvl="1"/>
            <a:r>
              <a:rPr lang="en-IE" dirty="0">
                <a:solidFill>
                  <a:srgbClr val="080808"/>
                </a:solidFill>
              </a:rPr>
              <a:t>any other information requested by the Supervisory Authority. </a:t>
            </a:r>
          </a:p>
          <a:p>
            <a:endParaRPr lang="en-IE" dirty="0"/>
          </a:p>
        </p:txBody>
      </p:sp>
      <p:pic>
        <p:nvPicPr>
          <p:cNvPr id="5" name="Picture 4">
            <a:extLst>
              <a:ext uri="{FF2B5EF4-FFF2-40B4-BE49-F238E27FC236}">
                <a16:creationId xmlns:a16="http://schemas.microsoft.com/office/drawing/2014/main" id="{49BB6D7B-12A7-6CD3-FB88-71B4D9152B2E}"/>
              </a:ext>
            </a:extLst>
          </p:cNvPr>
          <p:cNvPicPr>
            <a:picLocks noChangeAspect="1"/>
          </p:cNvPicPr>
          <p:nvPr/>
        </p:nvPicPr>
        <p:blipFill>
          <a:blip r:embed="rId2"/>
          <a:stretch>
            <a:fillRect/>
          </a:stretch>
        </p:blipFill>
        <p:spPr>
          <a:xfrm>
            <a:off x="17230618" y="5737765"/>
            <a:ext cx="6070254" cy="1945481"/>
          </a:xfrm>
          <a:prstGeom prst="rect">
            <a:avLst/>
          </a:prstGeom>
        </p:spPr>
      </p:pic>
    </p:spTree>
    <p:extLst>
      <p:ext uri="{BB962C8B-B14F-4D97-AF65-F5344CB8AC3E}">
        <p14:creationId xmlns:p14="http://schemas.microsoft.com/office/powerpoint/2010/main" val="299694715"/>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5F3E1F-70FE-55D0-F15B-B517C7ABDA86}"/>
              </a:ext>
            </a:extLst>
          </p:cNvPr>
          <p:cNvSpPr>
            <a:spLocks noGrp="1"/>
          </p:cNvSpPr>
          <p:nvPr>
            <p:ph type="title"/>
          </p:nvPr>
        </p:nvSpPr>
        <p:spPr/>
        <p:txBody>
          <a:bodyPr/>
          <a:lstStyle/>
          <a:p>
            <a:r>
              <a:rPr lang="en-IE" dirty="0"/>
              <a:t>Response from DP Commission</a:t>
            </a:r>
          </a:p>
        </p:txBody>
      </p:sp>
      <p:sp>
        <p:nvSpPr>
          <p:cNvPr id="4" name="Text Placeholder 3">
            <a:extLst>
              <a:ext uri="{FF2B5EF4-FFF2-40B4-BE49-F238E27FC236}">
                <a16:creationId xmlns:a16="http://schemas.microsoft.com/office/drawing/2014/main" id="{33B356E9-3805-AC48-9DFC-583E818D6CBB}"/>
              </a:ext>
            </a:extLst>
          </p:cNvPr>
          <p:cNvSpPr>
            <a:spLocks noGrp="1"/>
          </p:cNvSpPr>
          <p:nvPr>
            <p:ph type="body" idx="21"/>
          </p:nvPr>
        </p:nvSpPr>
        <p:spPr>
          <a:xfrm>
            <a:off x="1001486" y="3530046"/>
            <a:ext cx="16967200" cy="8256014"/>
          </a:xfrm>
        </p:spPr>
        <p:txBody>
          <a:bodyPr>
            <a:normAutofit fontScale="92500" lnSpcReduction="20000"/>
          </a:bodyPr>
          <a:lstStyle/>
          <a:p>
            <a:pPr marL="0" indent="0">
              <a:buNone/>
            </a:pPr>
            <a:r>
              <a:rPr lang="en-IE" dirty="0">
                <a:solidFill>
                  <a:srgbClr val="080808"/>
                </a:solidFill>
              </a:rPr>
              <a:t>Article 36.2</a:t>
            </a:r>
          </a:p>
          <a:p>
            <a:r>
              <a:rPr lang="en-IE" dirty="0">
                <a:solidFill>
                  <a:srgbClr val="080808"/>
                </a:solidFill>
              </a:rPr>
              <a:t>Within a period of up to eight weeks from receipt of the request for consultation, the Supervisory Authority shall </a:t>
            </a:r>
          </a:p>
          <a:p>
            <a:pPr lvl="1"/>
            <a:r>
              <a:rPr lang="en-IE" dirty="0">
                <a:solidFill>
                  <a:srgbClr val="080808"/>
                </a:solidFill>
              </a:rPr>
              <a:t>provide written advice to the Controller / the Processor, and </a:t>
            </a:r>
          </a:p>
          <a:p>
            <a:pPr lvl="1"/>
            <a:r>
              <a:rPr lang="en-IE" dirty="0">
                <a:solidFill>
                  <a:srgbClr val="080808"/>
                </a:solidFill>
              </a:rPr>
              <a:t>may use any of its powers referred to in Article 58. </a:t>
            </a:r>
          </a:p>
          <a:p>
            <a:pPr lvl="1"/>
            <a:r>
              <a:rPr lang="en-IE" dirty="0">
                <a:solidFill>
                  <a:srgbClr val="080808"/>
                </a:solidFill>
              </a:rPr>
              <a:t>That period may be extended by six weeks, taking into account the complexity of the intended processing. </a:t>
            </a:r>
          </a:p>
          <a:p>
            <a:pPr lvl="1"/>
            <a:r>
              <a:rPr lang="en-IE" dirty="0">
                <a:solidFill>
                  <a:srgbClr val="080808"/>
                </a:solidFill>
              </a:rPr>
              <a:t>Those periods may be suspended until the Supervisory Authority has obtained information it has requested for the purposes of the consultation. </a:t>
            </a:r>
          </a:p>
          <a:p>
            <a:endParaRPr lang="en-IE" dirty="0"/>
          </a:p>
        </p:txBody>
      </p:sp>
      <p:pic>
        <p:nvPicPr>
          <p:cNvPr id="5" name="Picture 4">
            <a:extLst>
              <a:ext uri="{FF2B5EF4-FFF2-40B4-BE49-F238E27FC236}">
                <a16:creationId xmlns:a16="http://schemas.microsoft.com/office/drawing/2014/main" id="{43852D95-36C0-EABF-0F02-7E1663BD51E2}"/>
              </a:ext>
            </a:extLst>
          </p:cNvPr>
          <p:cNvPicPr>
            <a:picLocks noChangeAspect="1"/>
          </p:cNvPicPr>
          <p:nvPr/>
        </p:nvPicPr>
        <p:blipFill>
          <a:blip r:embed="rId2"/>
          <a:stretch>
            <a:fillRect/>
          </a:stretch>
        </p:blipFill>
        <p:spPr>
          <a:xfrm>
            <a:off x="17491875" y="5836273"/>
            <a:ext cx="6070254" cy="2043453"/>
          </a:xfrm>
          <a:prstGeom prst="rect">
            <a:avLst/>
          </a:prstGeom>
        </p:spPr>
      </p:pic>
    </p:spTree>
    <p:extLst>
      <p:ext uri="{BB962C8B-B14F-4D97-AF65-F5344CB8AC3E}">
        <p14:creationId xmlns:p14="http://schemas.microsoft.com/office/powerpoint/2010/main" val="1173685218"/>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80C1F-057A-22D4-35A7-97FADD4C22AB}"/>
              </a:ext>
            </a:extLst>
          </p:cNvPr>
          <p:cNvSpPr>
            <a:spLocks noGrp="1"/>
          </p:cNvSpPr>
          <p:nvPr>
            <p:ph type="title"/>
          </p:nvPr>
        </p:nvSpPr>
        <p:spPr/>
        <p:txBody>
          <a:bodyPr/>
          <a:lstStyle/>
          <a:p>
            <a:pPr algn="ctr"/>
            <a:r>
              <a:rPr lang="en-GB" dirty="0"/>
              <a:t>Thanks!</a:t>
            </a:r>
            <a:br>
              <a:rPr lang="en-GB" dirty="0"/>
            </a:br>
            <a:br>
              <a:rPr lang="en-GB" dirty="0"/>
            </a:br>
            <a:r>
              <a:rPr lang="en-GB" dirty="0"/>
              <a:t>Any Questions?</a:t>
            </a:r>
            <a:endParaRPr lang="en-IE" dirty="0"/>
          </a:p>
        </p:txBody>
      </p:sp>
    </p:spTree>
    <p:extLst>
      <p:ext uri="{BB962C8B-B14F-4D97-AF65-F5344CB8AC3E}">
        <p14:creationId xmlns:p14="http://schemas.microsoft.com/office/powerpoint/2010/main" val="545600077"/>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A97BA4-10AF-4E39-1575-48C02AA07D58}"/>
              </a:ext>
            </a:extLst>
          </p:cNvPr>
          <p:cNvSpPr>
            <a:spLocks noGrp="1"/>
          </p:cNvSpPr>
          <p:nvPr>
            <p:ph type="title"/>
          </p:nvPr>
        </p:nvSpPr>
        <p:spPr>
          <a:xfrm>
            <a:off x="413354" y="861921"/>
            <a:ext cx="21971000" cy="1433164"/>
          </a:xfrm>
        </p:spPr>
        <p:txBody>
          <a:bodyPr/>
          <a:lstStyle/>
          <a:p>
            <a:r>
              <a:rPr lang="en-IE" dirty="0"/>
              <a:t>Data Protection Impact Assessment</a:t>
            </a:r>
          </a:p>
        </p:txBody>
      </p:sp>
      <p:sp>
        <p:nvSpPr>
          <p:cNvPr id="4" name="Text Placeholder 3">
            <a:extLst>
              <a:ext uri="{FF2B5EF4-FFF2-40B4-BE49-F238E27FC236}">
                <a16:creationId xmlns:a16="http://schemas.microsoft.com/office/drawing/2014/main" id="{EC846054-6795-32E0-D601-0D79226AE6A7}"/>
              </a:ext>
            </a:extLst>
          </p:cNvPr>
          <p:cNvSpPr>
            <a:spLocks noGrp="1"/>
          </p:cNvSpPr>
          <p:nvPr>
            <p:ph type="body" idx="21"/>
          </p:nvPr>
        </p:nvSpPr>
        <p:spPr>
          <a:xfrm>
            <a:off x="912586" y="2512664"/>
            <a:ext cx="21971000" cy="10697108"/>
          </a:xfrm>
        </p:spPr>
        <p:txBody>
          <a:bodyPr>
            <a:normAutofit fontScale="25000" lnSpcReduction="20000"/>
          </a:bodyPr>
          <a:lstStyle/>
          <a:p>
            <a:r>
              <a:rPr lang="en-GB" sz="16000" dirty="0">
                <a:solidFill>
                  <a:schemeClr val="bg2"/>
                </a:solidFill>
              </a:rPr>
              <a:t>Essentially an exercise to anticipate and manage risk</a:t>
            </a:r>
          </a:p>
          <a:p>
            <a:r>
              <a:rPr lang="en-GB" sz="16000" dirty="0">
                <a:solidFill>
                  <a:schemeClr val="bg2"/>
                </a:solidFill>
              </a:rPr>
              <a:t>Where changes to processing operations are likely to result in a high risk to the rights and freedoms of natural persons, the Controller will be required to carry out a Data Protection Impact Assessment </a:t>
            </a:r>
          </a:p>
          <a:p>
            <a:pPr marL="0" indent="0">
              <a:buNone/>
            </a:pPr>
            <a:r>
              <a:rPr lang="en-GB" sz="16000" dirty="0">
                <a:solidFill>
                  <a:schemeClr val="bg2"/>
                </a:solidFill>
              </a:rPr>
              <a:t>The objective is to evaluate:</a:t>
            </a:r>
          </a:p>
          <a:p>
            <a:pPr marL="1562100" lvl="2" indent="-342900">
              <a:buFont typeface="Arial" panose="020B0604020202020204" pitchFamily="34" charset="0"/>
              <a:buChar char="•"/>
            </a:pPr>
            <a:r>
              <a:rPr lang="en-GB" sz="12800" dirty="0">
                <a:solidFill>
                  <a:schemeClr val="bg2"/>
                </a:solidFill>
              </a:rPr>
              <a:t>The risk origin</a:t>
            </a:r>
          </a:p>
          <a:p>
            <a:pPr marL="1562100" lvl="2" indent="-342900">
              <a:buFont typeface="Arial" panose="020B0604020202020204" pitchFamily="34" charset="0"/>
              <a:buChar char="•"/>
            </a:pPr>
            <a:r>
              <a:rPr lang="en-GB" sz="12800" dirty="0">
                <a:solidFill>
                  <a:schemeClr val="bg2"/>
                </a:solidFill>
              </a:rPr>
              <a:t>The nature of the intended processing </a:t>
            </a:r>
          </a:p>
          <a:p>
            <a:pPr marL="1562100" lvl="2" indent="-342900">
              <a:buFont typeface="Arial" panose="020B0604020202020204" pitchFamily="34" charset="0"/>
              <a:buChar char="•"/>
            </a:pPr>
            <a:r>
              <a:rPr lang="en-GB" sz="12800" dirty="0">
                <a:solidFill>
                  <a:schemeClr val="bg2"/>
                </a:solidFill>
              </a:rPr>
              <a:t>The severity of that risk and mitigation measures</a:t>
            </a:r>
          </a:p>
          <a:p>
            <a:pPr marL="1562100" lvl="2" indent="-342900">
              <a:buFont typeface="Arial" panose="020B0604020202020204" pitchFamily="34" charset="0"/>
              <a:buChar char="•"/>
            </a:pPr>
            <a:r>
              <a:rPr lang="en-GB" sz="12800" dirty="0">
                <a:solidFill>
                  <a:schemeClr val="bg2"/>
                </a:solidFill>
              </a:rPr>
              <a:t>The risk ‘appetite’ of your organisation</a:t>
            </a:r>
          </a:p>
          <a:p>
            <a:pPr marL="1562100" lvl="2" indent="-342900">
              <a:buFont typeface="Arial" panose="020B0604020202020204" pitchFamily="34" charset="0"/>
              <a:buChar char="•"/>
            </a:pPr>
            <a:r>
              <a:rPr lang="en-GB" sz="12800" dirty="0">
                <a:solidFill>
                  <a:schemeClr val="bg2"/>
                </a:solidFill>
              </a:rPr>
              <a:t>Current guidance from Regulator</a:t>
            </a:r>
          </a:p>
          <a:p>
            <a:pPr marL="1562100" lvl="2" indent="-342900">
              <a:buFont typeface="Arial" panose="020B0604020202020204" pitchFamily="34" charset="0"/>
              <a:buChar char="•"/>
            </a:pPr>
            <a:r>
              <a:rPr lang="en-GB" sz="12800" dirty="0">
                <a:solidFill>
                  <a:schemeClr val="bg2"/>
                </a:solidFill>
              </a:rPr>
              <a:t>‘State of the Art’ of relevant technology</a:t>
            </a:r>
          </a:p>
          <a:p>
            <a:pPr marL="1562100" lvl="2" indent="-342900">
              <a:buFont typeface="Arial" panose="020B0604020202020204" pitchFamily="34" charset="0"/>
              <a:buChar char="•"/>
            </a:pPr>
            <a:r>
              <a:rPr lang="en-GB" sz="12800" dirty="0">
                <a:solidFill>
                  <a:schemeClr val="bg2"/>
                </a:solidFill>
              </a:rPr>
              <a:t>Consideration of alternative solutions</a:t>
            </a:r>
          </a:p>
          <a:p>
            <a:pPr marL="1562100" lvl="2" indent="-342900">
              <a:buFont typeface="Arial" panose="020B0604020202020204" pitchFamily="34" charset="0"/>
              <a:buChar char="•"/>
            </a:pPr>
            <a:r>
              <a:rPr lang="en-GB" sz="12800" dirty="0">
                <a:solidFill>
                  <a:schemeClr val="bg2"/>
                </a:solidFill>
              </a:rPr>
              <a:t>Engagement of Regulator where substantial risk is identified</a:t>
            </a:r>
          </a:p>
          <a:p>
            <a:endParaRPr lang="en-IE" dirty="0"/>
          </a:p>
        </p:txBody>
      </p:sp>
      <p:pic>
        <p:nvPicPr>
          <p:cNvPr id="6" name="Picture 5">
            <a:extLst>
              <a:ext uri="{FF2B5EF4-FFF2-40B4-BE49-F238E27FC236}">
                <a16:creationId xmlns:a16="http://schemas.microsoft.com/office/drawing/2014/main" id="{49AC5E4C-AB91-D0FF-91C1-8B0EA9B648C7}"/>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3735190" y="5641521"/>
            <a:ext cx="7415753" cy="5561815"/>
          </a:xfrm>
          <a:prstGeom prst="rect">
            <a:avLst/>
          </a:prstGeom>
        </p:spPr>
      </p:pic>
    </p:spTree>
    <p:extLst>
      <p:ext uri="{BB962C8B-B14F-4D97-AF65-F5344CB8AC3E}">
        <p14:creationId xmlns:p14="http://schemas.microsoft.com/office/powerpoint/2010/main" val="1719263914"/>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359CE-9DB9-1D23-B2DB-E8D2BA5A51E8}"/>
              </a:ext>
            </a:extLst>
          </p:cNvPr>
          <p:cNvSpPr>
            <a:spLocks noGrp="1"/>
          </p:cNvSpPr>
          <p:nvPr>
            <p:ph type="title"/>
          </p:nvPr>
        </p:nvSpPr>
        <p:spPr>
          <a:xfrm>
            <a:off x="544544" y="629553"/>
            <a:ext cx="21971000" cy="1433164"/>
          </a:xfrm>
        </p:spPr>
        <p:txBody>
          <a:bodyPr/>
          <a:lstStyle/>
          <a:p>
            <a:r>
              <a:rPr lang="en-IE" dirty="0"/>
              <a:t>Data Protection Impact Assessment</a:t>
            </a:r>
          </a:p>
        </p:txBody>
      </p:sp>
      <p:sp>
        <p:nvSpPr>
          <p:cNvPr id="4" name="Text Placeholder 3">
            <a:extLst>
              <a:ext uri="{FF2B5EF4-FFF2-40B4-BE49-F238E27FC236}">
                <a16:creationId xmlns:a16="http://schemas.microsoft.com/office/drawing/2014/main" id="{4990780B-1070-6345-CB6F-74E4EA0F313E}"/>
              </a:ext>
            </a:extLst>
          </p:cNvPr>
          <p:cNvSpPr>
            <a:spLocks noGrp="1"/>
          </p:cNvSpPr>
          <p:nvPr>
            <p:ph type="body" idx="21"/>
          </p:nvPr>
        </p:nvSpPr>
        <p:spPr>
          <a:xfrm>
            <a:off x="873990" y="2460470"/>
            <a:ext cx="21971000" cy="9328758"/>
          </a:xfrm>
        </p:spPr>
        <p:txBody>
          <a:bodyPr>
            <a:normAutofit fontScale="25000" lnSpcReduction="20000"/>
          </a:bodyPr>
          <a:lstStyle/>
          <a:p>
            <a:pPr marL="0" indent="0">
              <a:buNone/>
            </a:pPr>
            <a:r>
              <a:rPr lang="en-GB" sz="12800" dirty="0">
                <a:solidFill>
                  <a:srgbClr val="080808"/>
                </a:solidFill>
              </a:rPr>
              <a:t>The following conditions and measures should be taken into account when determining the </a:t>
            </a:r>
          </a:p>
          <a:p>
            <a:pPr marL="0" indent="0">
              <a:buNone/>
            </a:pPr>
            <a:r>
              <a:rPr lang="en-GB" sz="12800" dirty="0">
                <a:solidFill>
                  <a:srgbClr val="080808"/>
                </a:solidFill>
              </a:rPr>
              <a:t>Appropriateness of conducting a Data Protection Impact Assessment:</a:t>
            </a:r>
          </a:p>
          <a:p>
            <a:pPr marL="1562100" lvl="2" indent="-342900">
              <a:buFont typeface="Wingdings" panose="05000000000000000000" pitchFamily="2" charset="2"/>
              <a:buChar char="§"/>
            </a:pPr>
            <a:r>
              <a:rPr lang="en-GB" sz="11200" dirty="0">
                <a:solidFill>
                  <a:schemeClr val="bg2"/>
                </a:solidFill>
              </a:rPr>
              <a:t>Where the personal data processing is likely to give rise to a risk to the data;</a:t>
            </a:r>
          </a:p>
          <a:p>
            <a:pPr marL="1562100" lvl="2" indent="-342900">
              <a:buFont typeface="Wingdings" panose="05000000000000000000" pitchFamily="2" charset="2"/>
              <a:buChar char="§"/>
            </a:pPr>
            <a:r>
              <a:rPr lang="en-GB" sz="11200" dirty="0">
                <a:solidFill>
                  <a:schemeClr val="bg2"/>
                </a:solidFill>
              </a:rPr>
              <a:t>Should involve the DPO and other, relevant stakeholders;</a:t>
            </a:r>
          </a:p>
          <a:p>
            <a:pPr marL="1562100" lvl="2" indent="-342900">
              <a:buFont typeface="Wingdings" panose="05000000000000000000" pitchFamily="2" charset="2"/>
              <a:buChar char="§"/>
            </a:pPr>
            <a:r>
              <a:rPr lang="en-GB" sz="11200" dirty="0">
                <a:solidFill>
                  <a:schemeClr val="bg2"/>
                </a:solidFill>
              </a:rPr>
              <a:t>Principle of Privacy by Design or Default</a:t>
            </a:r>
          </a:p>
          <a:p>
            <a:pPr marL="1562100" lvl="2" indent="-342900">
              <a:buFont typeface="Wingdings" panose="05000000000000000000" pitchFamily="2" charset="2"/>
              <a:buChar char="§"/>
            </a:pPr>
            <a:r>
              <a:rPr lang="en-GB" sz="11200" dirty="0">
                <a:solidFill>
                  <a:schemeClr val="bg2"/>
                </a:solidFill>
              </a:rPr>
              <a:t>Systematic evaluation of proposed processing;</a:t>
            </a:r>
          </a:p>
          <a:p>
            <a:pPr marL="1562100" lvl="2" indent="-342900">
              <a:buFont typeface="Wingdings" panose="05000000000000000000" pitchFamily="2" charset="2"/>
              <a:buChar char="§"/>
            </a:pPr>
            <a:r>
              <a:rPr lang="en-GB" sz="11200" dirty="0">
                <a:solidFill>
                  <a:schemeClr val="bg2"/>
                </a:solidFill>
              </a:rPr>
              <a:t>Identification of risk;</a:t>
            </a:r>
          </a:p>
          <a:p>
            <a:pPr marL="1562100" lvl="2" indent="-342900">
              <a:buFont typeface="Wingdings" panose="05000000000000000000" pitchFamily="2" charset="2"/>
              <a:buChar char="§"/>
            </a:pPr>
            <a:r>
              <a:rPr lang="en-GB" sz="11200" dirty="0">
                <a:solidFill>
                  <a:schemeClr val="bg2"/>
                </a:solidFill>
              </a:rPr>
              <a:t>Outline of the measures being taken to mitigate those risks;</a:t>
            </a:r>
          </a:p>
          <a:p>
            <a:pPr marL="1562100" lvl="2" indent="-342900">
              <a:buFont typeface="Wingdings" panose="05000000000000000000" pitchFamily="2" charset="2"/>
              <a:buChar char="§"/>
            </a:pPr>
            <a:r>
              <a:rPr lang="en-GB" sz="11200" dirty="0">
                <a:solidFill>
                  <a:schemeClr val="bg2"/>
                </a:solidFill>
              </a:rPr>
              <a:t>Outline of structures and measures planned to achieve compliance;</a:t>
            </a:r>
          </a:p>
          <a:p>
            <a:pPr marL="1562100" lvl="2" indent="-342900">
              <a:buFont typeface="Wingdings" panose="05000000000000000000" pitchFamily="2" charset="2"/>
              <a:buChar char="§"/>
            </a:pPr>
            <a:r>
              <a:rPr lang="en-GB" sz="11200" dirty="0">
                <a:solidFill>
                  <a:schemeClr val="bg2"/>
                </a:solidFill>
              </a:rPr>
              <a:t>Where substantial risk is identified and cannot be mitigated, the Data Controller must check with the Supervisory Authority.</a:t>
            </a:r>
          </a:p>
          <a:p>
            <a:pPr marL="1562100" lvl="2" indent="-342900">
              <a:buFont typeface="Wingdings" panose="05000000000000000000" pitchFamily="2" charset="2"/>
              <a:buChar char="§"/>
            </a:pPr>
            <a:r>
              <a:rPr lang="en-GB" sz="11200" dirty="0">
                <a:solidFill>
                  <a:schemeClr val="bg2"/>
                </a:solidFill>
              </a:rPr>
              <a:t>Monitor guidance from respective Supervisory Authority</a:t>
            </a:r>
          </a:p>
          <a:p>
            <a:pPr marL="1562100" lvl="2" indent="-342900">
              <a:buFont typeface="Wingdings" panose="05000000000000000000" pitchFamily="2" charset="2"/>
              <a:buChar char="§"/>
            </a:pPr>
            <a:r>
              <a:rPr lang="en-GB" sz="11200" dirty="0">
                <a:solidFill>
                  <a:schemeClr val="bg2"/>
                </a:solidFill>
              </a:rPr>
              <a:t>May change following case studies, investigations, penalties or prosecutions</a:t>
            </a:r>
          </a:p>
          <a:p>
            <a:endParaRPr lang="en-IE" dirty="0"/>
          </a:p>
        </p:txBody>
      </p:sp>
      <p:pic>
        <p:nvPicPr>
          <p:cNvPr id="5" name="Picture 4">
            <a:extLst>
              <a:ext uri="{FF2B5EF4-FFF2-40B4-BE49-F238E27FC236}">
                <a16:creationId xmlns:a16="http://schemas.microsoft.com/office/drawing/2014/main" id="{64D356E7-4A87-03B0-637A-69BCA4EACEF2}"/>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5948354" y="5222038"/>
            <a:ext cx="6567190" cy="6567190"/>
          </a:xfrm>
          <a:prstGeom prst="rect">
            <a:avLst/>
          </a:prstGeom>
        </p:spPr>
      </p:pic>
    </p:spTree>
    <p:extLst>
      <p:ext uri="{BB962C8B-B14F-4D97-AF65-F5344CB8AC3E}">
        <p14:creationId xmlns:p14="http://schemas.microsoft.com/office/powerpoint/2010/main" val="2901559456"/>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9FD90-27EE-0E8F-AB65-546AA8F5EB01}"/>
              </a:ext>
            </a:extLst>
          </p:cNvPr>
          <p:cNvSpPr>
            <a:spLocks noGrp="1"/>
          </p:cNvSpPr>
          <p:nvPr>
            <p:ph type="title"/>
          </p:nvPr>
        </p:nvSpPr>
        <p:spPr>
          <a:xfrm>
            <a:off x="1206500" y="718924"/>
            <a:ext cx="21971000" cy="1433164"/>
          </a:xfrm>
        </p:spPr>
        <p:txBody>
          <a:bodyPr>
            <a:normAutofit fontScale="90000"/>
          </a:bodyPr>
          <a:lstStyle/>
          <a:p>
            <a:r>
              <a:rPr lang="en-IE" dirty="0"/>
              <a:t>What is the Context for the Change?</a:t>
            </a:r>
            <a:br>
              <a:rPr lang="en-IE" dirty="0"/>
            </a:br>
            <a:br>
              <a:rPr lang="en-IE" dirty="0"/>
            </a:br>
            <a:endParaRPr lang="en-IE" dirty="0"/>
          </a:p>
        </p:txBody>
      </p:sp>
      <p:sp>
        <p:nvSpPr>
          <p:cNvPr id="4" name="Text Placeholder 3">
            <a:extLst>
              <a:ext uri="{FF2B5EF4-FFF2-40B4-BE49-F238E27FC236}">
                <a16:creationId xmlns:a16="http://schemas.microsoft.com/office/drawing/2014/main" id="{C7FA4F84-5674-4CDE-A8D3-35A12CCA800A}"/>
              </a:ext>
            </a:extLst>
          </p:cNvPr>
          <p:cNvSpPr>
            <a:spLocks noGrp="1"/>
          </p:cNvSpPr>
          <p:nvPr>
            <p:ph type="body" idx="21"/>
          </p:nvPr>
        </p:nvSpPr>
        <p:spPr>
          <a:xfrm>
            <a:off x="1381625" y="2426864"/>
            <a:ext cx="11395792" cy="9471321"/>
          </a:xfrm>
        </p:spPr>
        <p:txBody>
          <a:bodyPr>
            <a:normAutofit fontScale="25000" lnSpcReduction="20000"/>
          </a:bodyPr>
          <a:lstStyle/>
          <a:p>
            <a:r>
              <a:rPr lang="en-GB" sz="14400" dirty="0">
                <a:solidFill>
                  <a:srgbClr val="080808"/>
                </a:solidFill>
              </a:rPr>
              <a:t>What is triggering the proposed change?</a:t>
            </a:r>
          </a:p>
          <a:p>
            <a:pPr marL="800100" lvl="1" indent="-342900">
              <a:buFont typeface="Arial" panose="020B0604020202020204" pitchFamily="34" charset="0"/>
              <a:buChar char="•"/>
            </a:pPr>
            <a:r>
              <a:rPr lang="en-GB" sz="14400" dirty="0">
                <a:solidFill>
                  <a:srgbClr val="080808"/>
                </a:solidFill>
              </a:rPr>
              <a:t>	Functional efficiency?</a:t>
            </a:r>
          </a:p>
          <a:p>
            <a:pPr marL="800100" lvl="1" indent="-342900">
              <a:buFont typeface="Arial" panose="020B0604020202020204" pitchFamily="34" charset="0"/>
              <a:buChar char="•"/>
            </a:pPr>
            <a:r>
              <a:rPr lang="en-GB" sz="14400" dirty="0">
                <a:solidFill>
                  <a:srgbClr val="080808"/>
                </a:solidFill>
              </a:rPr>
              <a:t>             Innovation?</a:t>
            </a:r>
          </a:p>
          <a:p>
            <a:pPr marL="800100" lvl="1" indent="-342900">
              <a:buFont typeface="Arial" panose="020B0604020202020204" pitchFamily="34" charset="0"/>
              <a:buChar char="•"/>
            </a:pPr>
            <a:r>
              <a:rPr lang="en-GB" sz="14400" dirty="0">
                <a:solidFill>
                  <a:srgbClr val="080808"/>
                </a:solidFill>
              </a:rPr>
              <a:t>	Competitive Advantage/Response?</a:t>
            </a:r>
          </a:p>
          <a:p>
            <a:pPr marL="800100" lvl="1" indent="-342900">
              <a:buFont typeface="Arial" panose="020B0604020202020204" pitchFamily="34" charset="0"/>
              <a:buChar char="•"/>
            </a:pPr>
            <a:r>
              <a:rPr lang="en-GB" sz="14400" dirty="0">
                <a:solidFill>
                  <a:srgbClr val="080808"/>
                </a:solidFill>
              </a:rPr>
              <a:t>	Process improvement?</a:t>
            </a:r>
          </a:p>
          <a:p>
            <a:pPr marL="800100" lvl="1" indent="-342900">
              <a:buFont typeface="Arial" panose="020B0604020202020204" pitchFamily="34" charset="0"/>
              <a:buChar char="•"/>
            </a:pPr>
            <a:r>
              <a:rPr lang="en-GB" sz="14400" dirty="0">
                <a:solidFill>
                  <a:srgbClr val="080808"/>
                </a:solidFill>
              </a:rPr>
              <a:t>	New processing functionality?</a:t>
            </a:r>
          </a:p>
          <a:p>
            <a:r>
              <a:rPr lang="en-GB" sz="14400" dirty="0">
                <a:solidFill>
                  <a:srgbClr val="080808"/>
                </a:solidFill>
              </a:rPr>
              <a:t>Who will be processing the data?</a:t>
            </a:r>
          </a:p>
          <a:p>
            <a:pPr marL="800100" lvl="1" indent="-342900">
              <a:buFont typeface="Arial" panose="020B0604020202020204" pitchFamily="34" charset="0"/>
              <a:buChar char="•"/>
            </a:pPr>
            <a:r>
              <a:rPr lang="en-GB" sz="14400" dirty="0">
                <a:solidFill>
                  <a:srgbClr val="080808"/>
                </a:solidFill>
              </a:rPr>
              <a:t>	In-house?</a:t>
            </a:r>
          </a:p>
          <a:p>
            <a:pPr marL="800100" lvl="1" indent="-342900">
              <a:buFont typeface="Arial" panose="020B0604020202020204" pitchFamily="34" charset="0"/>
              <a:buChar char="•"/>
            </a:pPr>
            <a:r>
              <a:rPr lang="en-GB" sz="14400" dirty="0">
                <a:solidFill>
                  <a:srgbClr val="080808"/>
                </a:solidFill>
              </a:rPr>
              <a:t>	Outsourced?</a:t>
            </a:r>
          </a:p>
          <a:p>
            <a:r>
              <a:rPr lang="en-GB" sz="14400" dirty="0">
                <a:solidFill>
                  <a:srgbClr val="080808"/>
                </a:solidFill>
              </a:rPr>
              <a:t>Other Considerations?</a:t>
            </a:r>
          </a:p>
          <a:p>
            <a:endParaRPr lang="en-IE" b="1" dirty="0"/>
          </a:p>
        </p:txBody>
      </p:sp>
      <p:sp>
        <p:nvSpPr>
          <p:cNvPr id="5" name="Text Placeholder 3">
            <a:extLst>
              <a:ext uri="{FF2B5EF4-FFF2-40B4-BE49-F238E27FC236}">
                <a16:creationId xmlns:a16="http://schemas.microsoft.com/office/drawing/2014/main" id="{9A4BB22E-E146-B853-CCFD-0830C1203280}"/>
              </a:ext>
            </a:extLst>
          </p:cNvPr>
          <p:cNvSpPr txBox="1">
            <a:spLocks/>
          </p:cNvSpPr>
          <p:nvPr/>
        </p:nvSpPr>
        <p:spPr>
          <a:xfrm>
            <a:off x="13661571" y="8147958"/>
            <a:ext cx="8340272" cy="49638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numCol="1" spcCol="38100">
            <a:normAutofit/>
          </a:bodyPr>
          <a:lstStyle>
            <a:lvl1pPr marL="6096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1pPr>
            <a:lvl2pPr marL="12192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GB" sz="3900" dirty="0">
                <a:solidFill>
                  <a:srgbClr val="080808"/>
                </a:solidFill>
              </a:rPr>
              <a:t>Who is sponsoring the change?</a:t>
            </a:r>
          </a:p>
          <a:p>
            <a:pPr hangingPunct="1"/>
            <a:r>
              <a:rPr lang="en-GB" sz="3900" dirty="0">
                <a:solidFill>
                  <a:srgbClr val="080808"/>
                </a:solidFill>
              </a:rPr>
              <a:t>Where will the processing take place?</a:t>
            </a:r>
          </a:p>
          <a:p>
            <a:pPr marL="800100" lvl="1" indent="-342900" hangingPunct="1">
              <a:buFont typeface="Arial" panose="020B0604020202020204" pitchFamily="34" charset="0"/>
              <a:buChar char="•"/>
            </a:pPr>
            <a:r>
              <a:rPr lang="en-GB" sz="3900" dirty="0">
                <a:solidFill>
                  <a:srgbClr val="080808"/>
                </a:solidFill>
              </a:rPr>
              <a:t>	Within the EEA?</a:t>
            </a:r>
          </a:p>
          <a:p>
            <a:pPr marL="800100" lvl="1" indent="-342900" hangingPunct="1">
              <a:buFont typeface="Arial" panose="020B0604020202020204" pitchFamily="34" charset="0"/>
              <a:buChar char="•"/>
            </a:pPr>
            <a:r>
              <a:rPr lang="en-GB" sz="3900" dirty="0">
                <a:solidFill>
                  <a:srgbClr val="080808"/>
                </a:solidFill>
              </a:rPr>
              <a:t>	Overseas?</a:t>
            </a:r>
            <a:endParaRPr lang="en-IE" b="1" dirty="0"/>
          </a:p>
        </p:txBody>
      </p:sp>
      <p:pic>
        <p:nvPicPr>
          <p:cNvPr id="7" name="Picture 6" descr="A picture containing text, clock, wall, indoor&#10;&#10;Description automatically generated">
            <a:extLst>
              <a:ext uri="{FF2B5EF4-FFF2-40B4-BE49-F238E27FC236}">
                <a16:creationId xmlns:a16="http://schemas.microsoft.com/office/drawing/2014/main" id="{E0B86CBA-6767-EC1E-74C9-FAC7A18E35B3}"/>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3226303" y="2426864"/>
            <a:ext cx="9650321" cy="4963886"/>
          </a:xfrm>
          <a:prstGeom prst="rect">
            <a:avLst/>
          </a:prstGeom>
        </p:spPr>
      </p:pic>
    </p:spTree>
    <p:extLst>
      <p:ext uri="{BB962C8B-B14F-4D97-AF65-F5344CB8AC3E}">
        <p14:creationId xmlns:p14="http://schemas.microsoft.com/office/powerpoint/2010/main" val="246724199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Rectangle"/>
          <p:cNvSpPr/>
          <p:nvPr/>
        </p:nvSpPr>
        <p:spPr>
          <a:xfrm>
            <a:off x="300239" y="340545"/>
            <a:ext cx="23783522" cy="13034910"/>
          </a:xfrm>
          <a:prstGeom prst="rect">
            <a:avLst/>
          </a:prstGeom>
          <a:ln w="127000">
            <a:solidFill>
              <a:srgbClr val="00877F"/>
            </a:solidFill>
            <a:miter lim="400000"/>
          </a:ln>
        </p:spPr>
        <p:txBody>
          <a:bodyPr lIns="50800" tIns="50800" rIns="50800" bIns="50800" anchor="ctr"/>
          <a:lstStyle/>
          <a:p>
            <a:pPr defTabSz="309560">
              <a:defRPr sz="1200">
                <a:solidFill>
                  <a:srgbClr val="FFFFFF"/>
                </a:solidFill>
                <a:latin typeface="Helvetica Neue Medium"/>
                <a:ea typeface="Helvetica Neue Medium"/>
                <a:cs typeface="Helvetica Neue Medium"/>
                <a:sym typeface="Helvetica Neue Medium"/>
              </a:defRPr>
            </a:pPr>
            <a:endParaRPr/>
          </a:p>
        </p:txBody>
      </p:sp>
      <p:sp>
        <p:nvSpPr>
          <p:cNvPr id="158" name="Course Focus"/>
          <p:cNvSpPr txBox="1">
            <a:spLocks noGrp="1"/>
          </p:cNvSpPr>
          <p:nvPr>
            <p:ph type="title"/>
          </p:nvPr>
        </p:nvSpPr>
        <p:spPr>
          <a:xfrm>
            <a:off x="829434" y="595756"/>
            <a:ext cx="17069317" cy="3017549"/>
          </a:xfrm>
          <a:prstGeom prst="rect">
            <a:avLst/>
          </a:prstGeom>
        </p:spPr>
        <p:txBody>
          <a:bodyPr lIns="45719" tIns="45719" rIns="45719" bIns="45719">
            <a:normAutofit/>
          </a:bodyPr>
          <a:lstStyle>
            <a:lvl1pPr defTabSz="630936">
              <a:lnSpc>
                <a:spcPct val="100000"/>
              </a:lnSpc>
              <a:defRPr sz="13800" b="0" spc="0">
                <a:latin typeface="Verdana"/>
                <a:ea typeface="Verdana"/>
                <a:cs typeface="Verdana"/>
                <a:sym typeface="Verdana"/>
              </a:defRPr>
            </a:lvl1pPr>
          </a:lstStyle>
          <a:p>
            <a:r>
              <a:rPr lang="en-US" sz="10000" b="1" dirty="0"/>
              <a:t>DPIA Methodology</a:t>
            </a:r>
            <a:endParaRPr sz="10000" b="1" dirty="0"/>
          </a:p>
        </p:txBody>
      </p:sp>
      <p:sp>
        <p:nvSpPr>
          <p:cNvPr id="8" name="Course Focus">
            <a:extLst>
              <a:ext uri="{FF2B5EF4-FFF2-40B4-BE49-F238E27FC236}">
                <a16:creationId xmlns:a16="http://schemas.microsoft.com/office/drawing/2014/main" id="{1A7F8CEC-945F-9C1B-2430-6FBA8E7733B8}"/>
              </a:ext>
            </a:extLst>
          </p:cNvPr>
          <p:cNvSpPr txBox="1">
            <a:spLocks/>
          </p:cNvSpPr>
          <p:nvPr/>
        </p:nvSpPr>
        <p:spPr>
          <a:xfrm>
            <a:off x="960062" y="4386916"/>
            <a:ext cx="17069317" cy="30175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normAutofit/>
          </a:bodyPr>
          <a:lstStyle>
            <a:lvl1pPr marL="0" marR="0" indent="0" algn="l" defTabSz="630936" rtl="0" latinLnBrk="0">
              <a:lnSpc>
                <a:spcPct val="100000"/>
              </a:lnSpc>
              <a:spcBef>
                <a:spcPts val="0"/>
              </a:spcBef>
              <a:spcAft>
                <a:spcPts val="0"/>
              </a:spcAft>
              <a:buClrTx/>
              <a:buSzTx/>
              <a:buFontTx/>
              <a:buNone/>
              <a:tabLst/>
              <a:defRPr sz="13800" b="0" i="0" u="none" strike="noStrike" cap="none" spc="0" baseline="0">
                <a:solidFill>
                  <a:srgbClr val="000000"/>
                </a:solidFill>
                <a:uFillTx/>
                <a:latin typeface="Verdana"/>
                <a:ea typeface="Verdana"/>
                <a:cs typeface="Verdana"/>
                <a:sym typeface="Verdana"/>
              </a:defRPr>
            </a:lvl1pPr>
            <a:lvl2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hangingPunct="1"/>
            <a:endParaRPr lang="en-US" sz="4000" dirty="0"/>
          </a:p>
        </p:txBody>
      </p:sp>
      <p:pic>
        <p:nvPicPr>
          <p:cNvPr id="2" name="Picture 1">
            <a:extLst>
              <a:ext uri="{FF2B5EF4-FFF2-40B4-BE49-F238E27FC236}">
                <a16:creationId xmlns:a16="http://schemas.microsoft.com/office/drawing/2014/main" id="{D43FE219-2A64-6F74-FA8E-9CDB55C46793}"/>
              </a:ext>
            </a:extLst>
          </p:cNvPr>
          <p:cNvPicPr>
            <a:picLocks noChangeAspect="1"/>
          </p:cNvPicPr>
          <p:nvPr/>
        </p:nvPicPr>
        <p:blipFill>
          <a:blip r:embed="rId2">
            <a:grayscl/>
          </a:blip>
          <a:stretch>
            <a:fillRect/>
          </a:stretch>
        </p:blipFill>
        <p:spPr>
          <a:xfrm>
            <a:off x="5796643" y="2367642"/>
            <a:ext cx="13275128" cy="1075260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61457563"/>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Rectangle"/>
          <p:cNvSpPr/>
          <p:nvPr/>
        </p:nvSpPr>
        <p:spPr>
          <a:xfrm>
            <a:off x="300239" y="340545"/>
            <a:ext cx="23783522" cy="13034910"/>
          </a:xfrm>
          <a:prstGeom prst="rect">
            <a:avLst/>
          </a:prstGeom>
          <a:ln w="127000">
            <a:solidFill>
              <a:srgbClr val="00877F"/>
            </a:solidFill>
            <a:miter lim="400000"/>
          </a:ln>
        </p:spPr>
        <p:txBody>
          <a:bodyPr lIns="50800" tIns="50800" rIns="50800" bIns="50800" anchor="ctr"/>
          <a:lstStyle/>
          <a:p>
            <a:pPr defTabSz="309560">
              <a:defRPr sz="1200">
                <a:solidFill>
                  <a:srgbClr val="FFFFFF"/>
                </a:solidFill>
                <a:latin typeface="Helvetica Neue Medium"/>
                <a:ea typeface="Helvetica Neue Medium"/>
                <a:cs typeface="Helvetica Neue Medium"/>
                <a:sym typeface="Helvetica Neue Medium"/>
              </a:defRPr>
            </a:pPr>
            <a:endParaRPr/>
          </a:p>
        </p:txBody>
      </p:sp>
      <p:sp>
        <p:nvSpPr>
          <p:cNvPr id="158" name="Course Focus"/>
          <p:cNvSpPr txBox="1">
            <a:spLocks noGrp="1"/>
          </p:cNvSpPr>
          <p:nvPr>
            <p:ph type="title"/>
          </p:nvPr>
        </p:nvSpPr>
        <p:spPr>
          <a:xfrm>
            <a:off x="829434" y="595757"/>
            <a:ext cx="17069317" cy="1819198"/>
          </a:xfrm>
          <a:prstGeom prst="rect">
            <a:avLst/>
          </a:prstGeom>
        </p:spPr>
        <p:txBody>
          <a:bodyPr lIns="45719" tIns="45719" rIns="45719" bIns="45719">
            <a:normAutofit/>
          </a:bodyPr>
          <a:lstStyle>
            <a:lvl1pPr defTabSz="630936">
              <a:lnSpc>
                <a:spcPct val="100000"/>
              </a:lnSpc>
              <a:defRPr sz="13800" b="0" spc="0">
                <a:latin typeface="Verdana"/>
                <a:ea typeface="Verdana"/>
                <a:cs typeface="Verdana"/>
                <a:sym typeface="Verdana"/>
              </a:defRPr>
            </a:lvl1pPr>
          </a:lstStyle>
          <a:p>
            <a:r>
              <a:rPr lang="en-US" sz="10000" b="1" dirty="0"/>
              <a:t>Risk Considerations</a:t>
            </a:r>
            <a:endParaRPr sz="10000" b="1" dirty="0"/>
          </a:p>
        </p:txBody>
      </p:sp>
      <p:sp>
        <p:nvSpPr>
          <p:cNvPr id="8" name="Course Focus">
            <a:extLst>
              <a:ext uri="{FF2B5EF4-FFF2-40B4-BE49-F238E27FC236}">
                <a16:creationId xmlns:a16="http://schemas.microsoft.com/office/drawing/2014/main" id="{1A7F8CEC-945F-9C1B-2430-6FBA8E7733B8}"/>
              </a:ext>
            </a:extLst>
          </p:cNvPr>
          <p:cNvSpPr txBox="1">
            <a:spLocks/>
          </p:cNvSpPr>
          <p:nvPr/>
        </p:nvSpPr>
        <p:spPr>
          <a:xfrm>
            <a:off x="829434" y="2430255"/>
            <a:ext cx="19662923" cy="105421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45719" rIns="45719" bIns="45719">
            <a:noAutofit/>
          </a:bodyPr>
          <a:lstStyle>
            <a:lvl1pPr marL="0" marR="0" indent="0" algn="l" defTabSz="630936" rtl="0" latinLnBrk="0">
              <a:lnSpc>
                <a:spcPct val="100000"/>
              </a:lnSpc>
              <a:spcBef>
                <a:spcPts val="0"/>
              </a:spcBef>
              <a:spcAft>
                <a:spcPts val="0"/>
              </a:spcAft>
              <a:buClrTx/>
              <a:buSzTx/>
              <a:buFontTx/>
              <a:buNone/>
              <a:tabLst/>
              <a:defRPr sz="13800" b="0" i="0" u="none" strike="noStrike" cap="none" spc="0" baseline="0">
                <a:solidFill>
                  <a:srgbClr val="000000"/>
                </a:solidFill>
                <a:uFillTx/>
                <a:latin typeface="Verdana"/>
                <a:ea typeface="Verdana"/>
                <a:cs typeface="Verdana"/>
                <a:sym typeface="Verdana"/>
              </a:defRPr>
            </a:lvl1pPr>
            <a:lvl2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marL="342900" lvl="0" indent="-342900">
              <a:buFont typeface="Arial" panose="020B0604020202020204" pitchFamily="34" charset="0"/>
              <a:buChar char="•"/>
            </a:pPr>
            <a:r>
              <a:rPr lang="en-GB" sz="3600" dirty="0">
                <a:solidFill>
                  <a:srgbClr val="080808"/>
                </a:solidFill>
              </a:rPr>
              <a:t>Will the project involve the collection of new information about individuals?</a:t>
            </a:r>
          </a:p>
          <a:p>
            <a:pPr marL="342900" lvl="0" indent="-342900">
              <a:buFont typeface="Arial" panose="020B0604020202020204" pitchFamily="34" charset="0"/>
              <a:buChar char="•"/>
            </a:pPr>
            <a:endParaRPr lang="en-IE" sz="3600" dirty="0">
              <a:solidFill>
                <a:srgbClr val="080808"/>
              </a:solidFill>
            </a:endParaRPr>
          </a:p>
          <a:p>
            <a:pPr marL="342900" indent="-342900">
              <a:buFont typeface="Arial" panose="020B0604020202020204" pitchFamily="34" charset="0"/>
              <a:buChar char="•"/>
            </a:pPr>
            <a:r>
              <a:rPr lang="en-GB" sz="3600" dirty="0">
                <a:solidFill>
                  <a:srgbClr val="080808"/>
                </a:solidFill>
              </a:rPr>
              <a:t>Will the project compel individuals to provide information about themselves?</a:t>
            </a:r>
          </a:p>
          <a:p>
            <a:pPr marL="342900" indent="-342900">
              <a:buFont typeface="Arial" panose="020B0604020202020204" pitchFamily="34" charset="0"/>
              <a:buChar char="•"/>
            </a:pPr>
            <a:endParaRPr lang="en-IE" sz="3600" dirty="0">
              <a:solidFill>
                <a:srgbClr val="080808"/>
              </a:solidFill>
            </a:endParaRPr>
          </a:p>
          <a:p>
            <a:pPr marL="342900" indent="-342900">
              <a:buFont typeface="Arial" panose="020B0604020202020204" pitchFamily="34" charset="0"/>
              <a:buChar char="•"/>
            </a:pPr>
            <a:r>
              <a:rPr lang="en-GB" sz="3600" dirty="0">
                <a:solidFill>
                  <a:srgbClr val="080808"/>
                </a:solidFill>
              </a:rPr>
              <a:t>Will information about individuals be disclosed to organisations or people who have not previously had routine access to the information?</a:t>
            </a:r>
          </a:p>
          <a:p>
            <a:pPr marL="342900" indent="-342900">
              <a:buFont typeface="Arial" panose="020B0604020202020204" pitchFamily="34" charset="0"/>
              <a:buChar char="•"/>
            </a:pPr>
            <a:endParaRPr lang="en-IE" sz="3600" dirty="0">
              <a:solidFill>
                <a:srgbClr val="080808"/>
              </a:solidFill>
            </a:endParaRPr>
          </a:p>
          <a:p>
            <a:pPr marL="342900" indent="-342900">
              <a:buFont typeface="Arial" panose="020B0604020202020204" pitchFamily="34" charset="0"/>
              <a:buChar char="•"/>
            </a:pPr>
            <a:r>
              <a:rPr lang="en-GB" sz="3600" dirty="0">
                <a:solidFill>
                  <a:srgbClr val="080808"/>
                </a:solidFill>
              </a:rPr>
              <a:t>Are you using information about individuals for a new or different purpose?</a:t>
            </a:r>
          </a:p>
          <a:p>
            <a:pPr marL="342900" indent="-342900">
              <a:buFont typeface="Arial" panose="020B0604020202020204" pitchFamily="34" charset="0"/>
              <a:buChar char="•"/>
            </a:pPr>
            <a:endParaRPr lang="en-GB" sz="3600" dirty="0">
              <a:solidFill>
                <a:srgbClr val="080808"/>
              </a:solidFill>
            </a:endParaRPr>
          </a:p>
          <a:p>
            <a:pPr marL="342900" indent="-342900">
              <a:buFont typeface="Arial" panose="020B0604020202020204" pitchFamily="34" charset="0"/>
              <a:buChar char="•"/>
            </a:pPr>
            <a:r>
              <a:rPr lang="en-GB" sz="3600" dirty="0">
                <a:solidFill>
                  <a:srgbClr val="080808"/>
                </a:solidFill>
              </a:rPr>
              <a:t>Will the data now be used in a different way?</a:t>
            </a:r>
          </a:p>
          <a:p>
            <a:pPr marL="342900" indent="-342900">
              <a:buFont typeface="Arial" panose="020B0604020202020204" pitchFamily="34" charset="0"/>
              <a:buChar char="•"/>
            </a:pPr>
            <a:endParaRPr lang="en-GB" sz="3600" dirty="0">
              <a:solidFill>
                <a:srgbClr val="080808"/>
              </a:solidFill>
            </a:endParaRPr>
          </a:p>
          <a:p>
            <a:pPr marL="342900" indent="-342900">
              <a:buFont typeface="Arial" panose="020B0604020202020204" pitchFamily="34" charset="0"/>
              <a:buChar char="•"/>
            </a:pPr>
            <a:r>
              <a:rPr lang="en-GB" sz="3600" b="1" dirty="0">
                <a:solidFill>
                  <a:srgbClr val="080808"/>
                </a:solidFill>
              </a:rPr>
              <a:t>Environmental Considerations</a:t>
            </a:r>
          </a:p>
          <a:p>
            <a:endParaRPr lang="en-GB" sz="3600" b="1" dirty="0">
              <a:solidFill>
                <a:srgbClr val="080808"/>
              </a:solidFill>
            </a:endParaRPr>
          </a:p>
          <a:p>
            <a:pPr marL="800100" lvl="1" indent="-342900">
              <a:buFont typeface="Arial" panose="020B0604020202020204" pitchFamily="34" charset="0"/>
              <a:buChar char="•"/>
            </a:pPr>
            <a:r>
              <a:rPr lang="en-GB" sz="3600" b="0" dirty="0">
                <a:solidFill>
                  <a:srgbClr val="080808"/>
                </a:solidFill>
              </a:rPr>
              <a:t>Changes to legislation/regulation (GDPR / Brexit / AI Act)</a:t>
            </a:r>
          </a:p>
          <a:p>
            <a:pPr marL="800100" lvl="1" indent="-342900">
              <a:buFont typeface="Arial" panose="020B0604020202020204" pitchFamily="34" charset="0"/>
              <a:buChar char="•"/>
            </a:pPr>
            <a:endParaRPr lang="en-GB" sz="3600" b="0" dirty="0">
              <a:solidFill>
                <a:srgbClr val="080808"/>
              </a:solidFill>
            </a:endParaRPr>
          </a:p>
          <a:p>
            <a:pPr marL="800100" lvl="1" indent="-342900">
              <a:buFont typeface="Arial" panose="020B0604020202020204" pitchFamily="34" charset="0"/>
              <a:buChar char="•"/>
            </a:pPr>
            <a:r>
              <a:rPr lang="en-GB" sz="3600" b="0" dirty="0">
                <a:solidFill>
                  <a:srgbClr val="080808"/>
                </a:solidFill>
              </a:rPr>
              <a:t>Changes in Regulatory guidance or enforcement (Privacy Shield, </a:t>
            </a:r>
            <a:r>
              <a:rPr lang="en-GB" sz="3600" b="0" dirty="0" err="1">
                <a:solidFill>
                  <a:srgbClr val="080808"/>
                </a:solidFill>
              </a:rPr>
              <a:t>Schrems</a:t>
            </a:r>
            <a:r>
              <a:rPr lang="en-GB" sz="3600" b="0" dirty="0">
                <a:solidFill>
                  <a:srgbClr val="080808"/>
                </a:solidFill>
              </a:rPr>
              <a:t> II)</a:t>
            </a:r>
          </a:p>
          <a:p>
            <a:pPr marL="800100" lvl="1" indent="-342900">
              <a:buFont typeface="Arial" panose="020B0604020202020204" pitchFamily="34" charset="0"/>
              <a:buChar char="•"/>
            </a:pPr>
            <a:endParaRPr lang="en-GB" sz="3600" b="0" dirty="0">
              <a:solidFill>
                <a:srgbClr val="080808"/>
              </a:solidFill>
            </a:endParaRPr>
          </a:p>
          <a:p>
            <a:pPr marL="800100" lvl="1" indent="-342900">
              <a:buFont typeface="Arial" panose="020B0604020202020204" pitchFamily="34" charset="0"/>
              <a:buChar char="•"/>
            </a:pPr>
            <a:r>
              <a:rPr lang="en-GB" sz="3600" b="0" dirty="0">
                <a:solidFill>
                  <a:srgbClr val="080808"/>
                </a:solidFill>
              </a:rPr>
              <a:t>Shift in market preferences towards/away from certain technologies</a:t>
            </a:r>
          </a:p>
          <a:p>
            <a:pPr marL="800100" lvl="1" indent="-342900">
              <a:buFont typeface="Arial" panose="020B0604020202020204" pitchFamily="34" charset="0"/>
              <a:buChar char="•"/>
            </a:pPr>
            <a:endParaRPr lang="en-GB" sz="3600" b="0" dirty="0">
              <a:solidFill>
                <a:srgbClr val="080808"/>
              </a:solidFill>
            </a:endParaRPr>
          </a:p>
          <a:p>
            <a:pPr marL="800100" lvl="1" indent="-342900">
              <a:buFont typeface="Arial" panose="020B0604020202020204" pitchFamily="34" charset="0"/>
              <a:buChar char="•"/>
            </a:pPr>
            <a:r>
              <a:rPr lang="en-GB" sz="3600" b="0" dirty="0">
                <a:solidFill>
                  <a:srgbClr val="080808"/>
                </a:solidFill>
              </a:rPr>
              <a:t>Changes in work practices – Office-based v Working From Home (Covid-19)</a:t>
            </a:r>
            <a:endParaRPr lang="en-IE" sz="3600" b="0" dirty="0">
              <a:solidFill>
                <a:srgbClr val="080808"/>
              </a:solidFill>
            </a:endParaRPr>
          </a:p>
        </p:txBody>
      </p:sp>
      <p:pic>
        <p:nvPicPr>
          <p:cNvPr id="2" name="Picture 1" descr="A picture containing orange, LEGO, toy, table&#10;&#10;Description automatically generated">
            <a:extLst>
              <a:ext uri="{FF2B5EF4-FFF2-40B4-BE49-F238E27FC236}">
                <a16:creationId xmlns:a16="http://schemas.microsoft.com/office/drawing/2014/main" id="{4C2E7EC4-C549-C36D-BF82-2D2F3A344A3F}"/>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7030700" y="7437020"/>
            <a:ext cx="6792686" cy="5535386"/>
          </a:xfrm>
          <a:prstGeom prst="rect">
            <a:avLst/>
          </a:prstGeom>
        </p:spPr>
      </p:pic>
    </p:spTree>
    <p:extLst>
      <p:ext uri="{BB962C8B-B14F-4D97-AF65-F5344CB8AC3E}">
        <p14:creationId xmlns:p14="http://schemas.microsoft.com/office/powerpoint/2010/main" val="3507349236"/>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86A2DF-57EF-0213-9201-F7B4DFF5C205}"/>
              </a:ext>
            </a:extLst>
          </p:cNvPr>
          <p:cNvSpPr>
            <a:spLocks noGrp="1"/>
          </p:cNvSpPr>
          <p:nvPr>
            <p:ph type="title"/>
          </p:nvPr>
        </p:nvSpPr>
        <p:spPr/>
        <p:txBody>
          <a:bodyPr>
            <a:normAutofit fontScale="90000"/>
          </a:bodyPr>
          <a:lstStyle/>
          <a:p>
            <a:r>
              <a:rPr lang="en-IE" dirty="0"/>
              <a:t>What effect will the proposed change have?</a:t>
            </a:r>
            <a:br>
              <a:rPr lang="en-IE" dirty="0"/>
            </a:br>
            <a:endParaRPr lang="en-IE" dirty="0"/>
          </a:p>
        </p:txBody>
      </p:sp>
      <p:sp>
        <p:nvSpPr>
          <p:cNvPr id="4" name="Text Placeholder 3">
            <a:extLst>
              <a:ext uri="{FF2B5EF4-FFF2-40B4-BE49-F238E27FC236}">
                <a16:creationId xmlns:a16="http://schemas.microsoft.com/office/drawing/2014/main" id="{0C6D1D21-2115-8969-1509-76B24299D234}"/>
              </a:ext>
            </a:extLst>
          </p:cNvPr>
          <p:cNvSpPr>
            <a:spLocks noGrp="1"/>
          </p:cNvSpPr>
          <p:nvPr>
            <p:ph type="body" idx="21"/>
          </p:nvPr>
        </p:nvSpPr>
        <p:spPr>
          <a:xfrm>
            <a:off x="1206500" y="2793076"/>
            <a:ext cx="21971000" cy="9711441"/>
          </a:xfrm>
        </p:spPr>
        <p:txBody>
          <a:bodyPr>
            <a:normAutofit fontScale="70000" lnSpcReduction="20000"/>
          </a:bodyPr>
          <a:lstStyle/>
          <a:p>
            <a:pPr marL="342900" indent="-342900">
              <a:buFont typeface="Arial" panose="020B0604020202020204" pitchFamily="34" charset="0"/>
              <a:buChar char="•"/>
            </a:pPr>
            <a:r>
              <a:rPr lang="en-GB" sz="4800" dirty="0">
                <a:solidFill>
                  <a:srgbClr val="080808"/>
                </a:solidFill>
              </a:rPr>
              <a:t>Does the project involve using new technology which might intrude on personal privacy? </a:t>
            </a:r>
            <a:endParaRPr lang="en-IE" sz="4800" dirty="0">
              <a:solidFill>
                <a:srgbClr val="080808"/>
              </a:solidFill>
            </a:endParaRPr>
          </a:p>
          <a:p>
            <a:pPr marL="342900" indent="-342900">
              <a:buFont typeface="Arial" panose="020B0604020202020204" pitchFamily="34" charset="0"/>
              <a:buChar char="•"/>
            </a:pPr>
            <a:r>
              <a:rPr lang="en-GB" sz="4800" dirty="0">
                <a:solidFill>
                  <a:srgbClr val="080808"/>
                </a:solidFill>
              </a:rPr>
              <a:t>Will the project result in you making decisions which might have a significant impact on individuals?</a:t>
            </a:r>
          </a:p>
          <a:p>
            <a:pPr marL="342900" indent="-342900">
              <a:buFont typeface="Arial" panose="020B0604020202020204" pitchFamily="34" charset="0"/>
              <a:buChar char="•"/>
            </a:pPr>
            <a:r>
              <a:rPr lang="en-IE" sz="4800" dirty="0">
                <a:solidFill>
                  <a:srgbClr val="080808"/>
                </a:solidFill>
              </a:rPr>
              <a:t>Will the project result in introducing Automated Decision-making which has legal effect on the lives of Data Subjects?</a:t>
            </a:r>
          </a:p>
          <a:p>
            <a:pPr marL="342900" indent="-342900">
              <a:buFont typeface="Arial" panose="020B0604020202020204" pitchFamily="34" charset="0"/>
              <a:buChar char="•"/>
            </a:pPr>
            <a:r>
              <a:rPr lang="en-GB" sz="4800" dirty="0">
                <a:solidFill>
                  <a:srgbClr val="080808"/>
                </a:solidFill>
              </a:rPr>
              <a:t>Is the information about individuals which will be processed likely to raise privacy concerns or expectations? </a:t>
            </a:r>
          </a:p>
          <a:p>
            <a:pPr marL="342900" indent="-342900">
              <a:buFont typeface="Arial" panose="020B0604020202020204" pitchFamily="34" charset="0"/>
              <a:buChar char="•"/>
            </a:pPr>
            <a:r>
              <a:rPr lang="en-GB" sz="4800" dirty="0">
                <a:solidFill>
                  <a:srgbClr val="080808"/>
                </a:solidFill>
              </a:rPr>
              <a:t>Will the project result in new data being processed which was not previously available? </a:t>
            </a:r>
          </a:p>
          <a:p>
            <a:pPr marL="342900" indent="-342900">
              <a:buFont typeface="Arial" panose="020B0604020202020204" pitchFamily="34" charset="0"/>
              <a:buChar char="•"/>
            </a:pPr>
            <a:r>
              <a:rPr lang="en-GB" sz="4800" dirty="0">
                <a:solidFill>
                  <a:srgbClr val="080808"/>
                </a:solidFill>
              </a:rPr>
              <a:t>New technology being used? Processing within a new environment?</a:t>
            </a:r>
          </a:p>
          <a:p>
            <a:pPr marL="342900" indent="-342900">
              <a:buFont typeface="Arial" panose="020B0604020202020204" pitchFamily="34" charset="0"/>
              <a:buChar char="•"/>
            </a:pPr>
            <a:r>
              <a:rPr lang="en-GB" sz="4800" dirty="0">
                <a:solidFill>
                  <a:srgbClr val="080808"/>
                </a:solidFill>
              </a:rPr>
              <a:t>Automated Intelligence deployment – what data is being used to train the model/algorithm?</a:t>
            </a:r>
          </a:p>
          <a:p>
            <a:pPr marL="342900" indent="-342900">
              <a:buFont typeface="Arial" panose="020B0604020202020204" pitchFamily="34" charset="0"/>
              <a:buChar char="•"/>
            </a:pPr>
            <a:r>
              <a:rPr lang="en-GB" sz="4800" dirty="0">
                <a:solidFill>
                  <a:srgbClr val="080808"/>
                </a:solidFill>
              </a:rPr>
              <a:t>Are you processing ordinary or special categories of personal data?</a:t>
            </a:r>
            <a:endParaRPr lang="en-IE" sz="4800" dirty="0">
              <a:solidFill>
                <a:srgbClr val="080808"/>
              </a:solidFill>
            </a:endParaRPr>
          </a:p>
          <a:p>
            <a:pPr marL="342900" indent="-342900">
              <a:buFont typeface="Arial" panose="020B0604020202020204" pitchFamily="34" charset="0"/>
              <a:buChar char="•"/>
            </a:pPr>
            <a:r>
              <a:rPr lang="en-GB" sz="4800" dirty="0">
                <a:solidFill>
                  <a:srgbClr val="080808"/>
                </a:solidFill>
              </a:rPr>
              <a:t>Will the project require you to contact individuals in ways which they may find intrusive?</a:t>
            </a:r>
          </a:p>
          <a:p>
            <a:pPr marL="342900" indent="-342900">
              <a:buFont typeface="Arial" panose="020B0604020202020204" pitchFamily="34" charset="0"/>
              <a:buChar char="•"/>
            </a:pPr>
            <a:r>
              <a:rPr lang="en-GB" sz="4800" dirty="0">
                <a:solidFill>
                  <a:srgbClr val="080808"/>
                </a:solidFill>
              </a:rPr>
              <a:t>Will the proposed change require you to modify your lawful basis?</a:t>
            </a:r>
            <a:endParaRPr lang="en-IE" dirty="0">
              <a:solidFill>
                <a:srgbClr val="080808"/>
              </a:solidFill>
            </a:endParaRPr>
          </a:p>
        </p:txBody>
      </p:sp>
    </p:spTree>
    <p:extLst>
      <p:ext uri="{BB962C8B-B14F-4D97-AF65-F5344CB8AC3E}">
        <p14:creationId xmlns:p14="http://schemas.microsoft.com/office/powerpoint/2010/main" val="247417547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7A0C3-0164-251B-8E9F-1BF2EE67BF79}"/>
              </a:ext>
            </a:extLst>
          </p:cNvPr>
          <p:cNvSpPr>
            <a:spLocks noGrp="1"/>
          </p:cNvSpPr>
          <p:nvPr>
            <p:ph type="title"/>
          </p:nvPr>
        </p:nvSpPr>
        <p:spPr/>
        <p:txBody>
          <a:bodyPr/>
          <a:lstStyle/>
          <a:p>
            <a:r>
              <a:rPr lang="en-IE" dirty="0"/>
              <a:t>Characters within the DPIA</a:t>
            </a:r>
          </a:p>
        </p:txBody>
      </p:sp>
      <p:sp>
        <p:nvSpPr>
          <p:cNvPr id="4" name="Text Placeholder 3">
            <a:extLst>
              <a:ext uri="{FF2B5EF4-FFF2-40B4-BE49-F238E27FC236}">
                <a16:creationId xmlns:a16="http://schemas.microsoft.com/office/drawing/2014/main" id="{8B99D4A4-8197-EC3B-0547-729359CB2BAA}"/>
              </a:ext>
            </a:extLst>
          </p:cNvPr>
          <p:cNvSpPr>
            <a:spLocks noGrp="1"/>
          </p:cNvSpPr>
          <p:nvPr>
            <p:ph type="body" idx="21"/>
          </p:nvPr>
        </p:nvSpPr>
        <p:spPr>
          <a:xfrm>
            <a:off x="1206500" y="3987293"/>
            <a:ext cx="21971000" cy="8256014"/>
          </a:xfrm>
        </p:spPr>
        <p:txBody>
          <a:bodyPr>
            <a:normAutofit fontScale="92500" lnSpcReduction="20000"/>
          </a:bodyPr>
          <a:lstStyle/>
          <a:p>
            <a:r>
              <a:rPr lang="en-IE" dirty="0">
                <a:solidFill>
                  <a:srgbClr val="080808"/>
                </a:solidFill>
              </a:rPr>
              <a:t>Data Subjects</a:t>
            </a:r>
          </a:p>
          <a:p>
            <a:r>
              <a:rPr lang="en-IE" dirty="0">
                <a:solidFill>
                  <a:srgbClr val="080808"/>
                </a:solidFill>
              </a:rPr>
              <a:t>Data Controller</a:t>
            </a:r>
          </a:p>
          <a:p>
            <a:r>
              <a:rPr lang="en-IE" dirty="0">
                <a:solidFill>
                  <a:srgbClr val="080808"/>
                </a:solidFill>
              </a:rPr>
              <a:t>Data Processor</a:t>
            </a:r>
          </a:p>
          <a:p>
            <a:r>
              <a:rPr lang="en-IE" dirty="0">
                <a:solidFill>
                  <a:srgbClr val="080808"/>
                </a:solidFill>
              </a:rPr>
              <a:t>Joint Controller/Data Sharing</a:t>
            </a:r>
          </a:p>
          <a:p>
            <a:r>
              <a:rPr lang="en-IE" dirty="0">
                <a:solidFill>
                  <a:srgbClr val="080808"/>
                </a:solidFill>
              </a:rPr>
              <a:t>Data Protection Officer</a:t>
            </a:r>
          </a:p>
          <a:p>
            <a:r>
              <a:rPr lang="en-IE" dirty="0">
                <a:solidFill>
                  <a:srgbClr val="080808"/>
                </a:solidFill>
              </a:rPr>
              <a:t>Supervisory Authority</a:t>
            </a:r>
          </a:p>
          <a:p>
            <a:endParaRPr lang="en-IE" dirty="0">
              <a:solidFill>
                <a:srgbClr val="080808"/>
              </a:solidFill>
            </a:endParaRPr>
          </a:p>
          <a:p>
            <a:r>
              <a:rPr lang="en-IE" dirty="0">
                <a:solidFill>
                  <a:srgbClr val="080808"/>
                </a:solidFill>
              </a:rPr>
              <a:t>Will these relationships change as a result of the project?</a:t>
            </a:r>
          </a:p>
          <a:p>
            <a:endParaRPr lang="en-IE" dirty="0"/>
          </a:p>
        </p:txBody>
      </p:sp>
      <p:pic>
        <p:nvPicPr>
          <p:cNvPr id="5" name="Picture 4">
            <a:extLst>
              <a:ext uri="{FF2B5EF4-FFF2-40B4-BE49-F238E27FC236}">
                <a16:creationId xmlns:a16="http://schemas.microsoft.com/office/drawing/2014/main" id="{AC41D18B-9B21-CBA0-94D3-5DA0C32CD356}"/>
              </a:ext>
            </a:extLst>
          </p:cNvPr>
          <p:cNvPicPr/>
          <p:nvPr/>
        </p:nvPicPr>
        <p:blipFill>
          <a:blip r:embed="rId2" cstate="print"/>
          <a:srcRect/>
          <a:stretch>
            <a:fillRect/>
          </a:stretch>
        </p:blipFill>
        <p:spPr bwMode="auto">
          <a:xfrm>
            <a:off x="12792529" y="3863697"/>
            <a:ext cx="10384971" cy="5988606"/>
          </a:xfrm>
          <a:prstGeom prst="rect">
            <a:avLst/>
          </a:prstGeom>
          <a:noFill/>
          <a:ln w="9525">
            <a:noFill/>
            <a:miter lim="800000"/>
            <a:headEnd/>
            <a:tailEnd/>
          </a:ln>
        </p:spPr>
      </p:pic>
    </p:spTree>
    <p:extLst>
      <p:ext uri="{BB962C8B-B14F-4D97-AF65-F5344CB8AC3E}">
        <p14:creationId xmlns:p14="http://schemas.microsoft.com/office/powerpoint/2010/main" val="607588409"/>
      </p:ext>
    </p:extLst>
  </p:cSld>
  <p:clrMapOvr>
    <a:masterClrMapping/>
  </p:clrMapOvr>
  <p:transition spd="med"/>
</p:sld>
</file>

<file path=ppt/theme/theme1.xml><?xml version="1.0" encoding="utf-8"?>
<a:theme xmlns:a="http://schemas.openxmlformats.org/drawingml/2006/main" name="21_BasicWhite">
  <a:themeElements>
    <a:clrScheme name="21_BasicWhite">
      <a:dk1>
        <a:srgbClr val="5E5E5E"/>
      </a:dk1>
      <a:lt1>
        <a:srgbClr val="FFFFFF"/>
      </a:lt1>
      <a:dk2>
        <a:srgbClr val="A7A7A7"/>
      </a:dk2>
      <a:lt2>
        <a:srgbClr val="535353"/>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a:ea typeface="Helvetica"/>
        <a:cs typeface="Helvetica"/>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A7A7A7"/>
      </a:dk2>
      <a:lt2>
        <a:srgbClr val="535353"/>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a:ea typeface="Helvetica"/>
        <a:cs typeface="Helvetica"/>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3069</TotalTime>
  <Words>1852</Words>
  <Application>Microsoft Office PowerPoint</Application>
  <PresentationFormat>Custom</PresentationFormat>
  <Paragraphs>233</Paragraphs>
  <Slides>24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Helvetica Neue</vt:lpstr>
      <vt:lpstr>Helvetica Neue Medium</vt:lpstr>
      <vt:lpstr>Wingdings</vt:lpstr>
      <vt:lpstr>21_BasicWhite</vt:lpstr>
      <vt:lpstr>Data Protection Impact Assessment (DPIA)</vt:lpstr>
      <vt:lpstr>Table of Contents</vt:lpstr>
      <vt:lpstr>Data Protection Impact Assessment</vt:lpstr>
      <vt:lpstr>Data Protection Impact Assessment</vt:lpstr>
      <vt:lpstr>What is the Context for the Change?  </vt:lpstr>
      <vt:lpstr>DPIA Methodology</vt:lpstr>
      <vt:lpstr>Risk Considerations</vt:lpstr>
      <vt:lpstr>What effect will the proposed change have? </vt:lpstr>
      <vt:lpstr>Characters within the DPIA</vt:lpstr>
      <vt:lpstr>Accountability</vt:lpstr>
      <vt:lpstr>DPIA Planning</vt:lpstr>
      <vt:lpstr>GDPR Principles</vt:lpstr>
      <vt:lpstr>Risk Evaluation</vt:lpstr>
      <vt:lpstr>Security Implications</vt:lpstr>
      <vt:lpstr>Impact on Data Subject Rights</vt:lpstr>
      <vt:lpstr>Assessment Questionnaire</vt:lpstr>
      <vt:lpstr>Post-Assessment Actions</vt:lpstr>
      <vt:lpstr>The Impact Assessment Findings Report</vt:lpstr>
      <vt:lpstr>Assessment Report Structure</vt:lpstr>
      <vt:lpstr>Risk Management and Mitigation</vt:lpstr>
      <vt:lpstr>Prior Consultation with DP Commission</vt:lpstr>
      <vt:lpstr>Consultation with the DPC</vt:lpstr>
      <vt:lpstr>Response from DP Commission</vt:lpstr>
      <vt:lpstr>Thanks!  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Hugh Jones</dc:creator>
  <cp:lastModifiedBy>Hugh Jones</cp:lastModifiedBy>
  <cp:revision>24</cp:revision>
  <dcterms:modified xsi:type="dcterms:W3CDTF">2026-05-01T07:53:32Z</dcterms:modified>
</cp:coreProperties>
</file>